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19"/>
  </p:notesMasterIdLst>
  <p:sldIdLst>
    <p:sldId id="2147377103" r:id="rId6"/>
    <p:sldId id="2147377100" r:id="rId7"/>
    <p:sldId id="2147377101" r:id="rId8"/>
    <p:sldId id="2147377102" r:id="rId9"/>
    <p:sldId id="2147377099" r:id="rId10"/>
    <p:sldId id="2147377080" r:id="rId11"/>
    <p:sldId id="2147377057" r:id="rId12"/>
    <p:sldId id="2147377065" r:id="rId13"/>
    <p:sldId id="2147377091" r:id="rId14"/>
    <p:sldId id="591" r:id="rId15"/>
    <p:sldId id="2147377097" r:id="rId16"/>
    <p:sldId id="2147377098" r:id="rId17"/>
    <p:sldId id="2147377093" r:id="rId18"/>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A02A5A3-4D5E-4969-A522-BAEAA7CF6940}">
          <p14:sldIdLst>
            <p14:sldId id="2147377103"/>
          </p14:sldIdLst>
        </p14:section>
        <p14:section name="PEERS" id="{DB981C04-D2FB-4EF7-96BA-8DD80316F167}">
          <p14:sldIdLst>
            <p14:sldId id="2147377100"/>
            <p14:sldId id="2147377101"/>
            <p14:sldId id="2147377102"/>
            <p14:sldId id="2147377099"/>
            <p14:sldId id="2147377080"/>
            <p14:sldId id="2147377057"/>
            <p14:sldId id="2147377065"/>
          </p14:sldIdLst>
        </p14:section>
        <p14:section name="Conclusion" id="{028371F6-0229-45BB-884F-BF40D0AE432A}">
          <p14:sldIdLst>
            <p14:sldId id="2147377091"/>
            <p14:sldId id="591"/>
            <p14:sldId id="2147377097"/>
            <p14:sldId id="2147377098"/>
            <p14:sldId id="21473770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1"/>
    <a:srgbClr val="195F95"/>
    <a:srgbClr val="2F669A"/>
    <a:srgbClr val="FF0000"/>
    <a:srgbClr val="2075D9"/>
    <a:srgbClr val="5F95E0"/>
    <a:srgbClr val="336699"/>
    <a:srgbClr val="006C31"/>
    <a:srgbClr val="336799"/>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7E033-1E86-4946-B14C-E6638367986F}" v="9" dt="2024-05-06T16:00:04.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100" d="100"/>
          <a:sy n="100" d="100"/>
        </p:scale>
        <p:origin x="1512" y="9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5083"/>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5303577" y="0"/>
            <a:ext cx="4057333" cy="355083"/>
          </a:xfrm>
          <a:prstGeom prst="rect">
            <a:avLst/>
          </a:prstGeom>
        </p:spPr>
        <p:txBody>
          <a:bodyPr vert="horz" lIns="93936" tIns="46968" rIns="93936" bIns="46968" rtlCol="0"/>
          <a:lstStyle>
            <a:lvl1pPr algn="r">
              <a:defRPr sz="1200"/>
            </a:lvl1pPr>
          </a:lstStyle>
          <a:p>
            <a:fld id="{8178DB35-6C31-4A5F-BDF7-92A50498B275}" type="datetimeFigureOut">
              <a:rPr lang="en-US" smtClean="0"/>
              <a:t>5/6/2024</a:t>
            </a:fld>
            <a:endParaRPr lang="en-US" dirty="0"/>
          </a:p>
        </p:txBody>
      </p:sp>
      <p:sp>
        <p:nvSpPr>
          <p:cNvPr id="4" name="Slide Image Placeholder 3"/>
          <p:cNvSpPr>
            <a:spLocks noGrp="1" noRot="1" noChangeAspect="1"/>
          </p:cNvSpPr>
          <p:nvPr>
            <p:ph type="sldImg" idx="2"/>
          </p:nvPr>
        </p:nvSpPr>
        <p:spPr>
          <a:xfrm>
            <a:off x="3089275" y="884238"/>
            <a:ext cx="3184525" cy="2389187"/>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936308" y="3405843"/>
            <a:ext cx="7490460" cy="2786598"/>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21994"/>
            <a:ext cx="4057333" cy="355082"/>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03577" y="6721994"/>
            <a:ext cx="4057333" cy="355082"/>
          </a:xfrm>
          <a:prstGeom prst="rect">
            <a:avLst/>
          </a:prstGeom>
        </p:spPr>
        <p:txBody>
          <a:bodyPr vert="horz" lIns="93936" tIns="46968" rIns="93936" bIns="46968" rtlCol="0" anchor="b"/>
          <a:lstStyle>
            <a:lvl1pPr algn="r">
              <a:defRPr sz="1200"/>
            </a:lvl1pPr>
          </a:lstStyle>
          <a:p>
            <a:fld id="{3406F479-1F2E-4F5F-A379-F78EEC224EAC}" type="slidenum">
              <a:rPr lang="en-US" smtClean="0"/>
              <a:t>‹#›</a:t>
            </a:fld>
            <a:endParaRPr lang="en-US" dirty="0"/>
          </a:p>
        </p:txBody>
      </p:sp>
    </p:spTree>
    <p:extLst>
      <p:ext uri="{BB962C8B-B14F-4D97-AF65-F5344CB8AC3E}">
        <p14:creationId xmlns:p14="http://schemas.microsoft.com/office/powerpoint/2010/main" val="277190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9275" y="884238"/>
            <a:ext cx="3184525" cy="238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C9632-9DB0-4225-BB44-CE0B69C0D995}" type="slidenum">
              <a:rPr lang="en-US" smtClean="0"/>
              <a:t>1</a:t>
            </a:fld>
            <a:endParaRPr lang="en-US" dirty="0"/>
          </a:p>
        </p:txBody>
      </p:sp>
    </p:spTree>
    <p:extLst>
      <p:ext uri="{BB962C8B-B14F-4D97-AF65-F5344CB8AC3E}">
        <p14:creationId xmlns:p14="http://schemas.microsoft.com/office/powerpoint/2010/main" val="383728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9275" y="884238"/>
            <a:ext cx="3184525" cy="2389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717EC79-3C45-AA48-8ACD-7E062B8CB580}" type="slidenum">
              <a:rPr lang="en-US" altLang="en-US" smtClean="0"/>
              <a:pPr>
                <a:defRPr/>
              </a:pPr>
              <a:t>9</a:t>
            </a:fld>
            <a:endParaRPr lang="en-US" altLang="en-US"/>
          </a:p>
        </p:txBody>
      </p:sp>
    </p:spTree>
    <p:extLst>
      <p:ext uri="{BB962C8B-B14F-4D97-AF65-F5344CB8AC3E}">
        <p14:creationId xmlns:p14="http://schemas.microsoft.com/office/powerpoint/2010/main" val="246906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1371600"/>
            <a:ext cx="8167255" cy="457200"/>
          </a:xfrm>
        </p:spPr>
        <p:txBody>
          <a:bodyPr/>
          <a:lstStyle/>
          <a:p>
            <a:r>
              <a:rPr lang="en-US"/>
              <a:t>Click to edit Master title style</a:t>
            </a:r>
          </a:p>
        </p:txBody>
      </p:sp>
      <p:sp>
        <p:nvSpPr>
          <p:cNvPr id="3" name="Content Placeholder 2"/>
          <p:cNvSpPr>
            <a:spLocks noGrp="1"/>
          </p:cNvSpPr>
          <p:nvPr>
            <p:ph idx="1"/>
          </p:nvPr>
        </p:nvSpPr>
        <p:spPr/>
        <p:txBody>
          <a:bodyPr wrap="square"/>
          <a:lstStyle/>
          <a:p>
            <a:pPr lvl="0"/>
            <a:r>
              <a:rPr lang="en-US"/>
              <a:t>Click to edit Master text styles</a:t>
            </a:r>
          </a:p>
        </p:txBody>
      </p:sp>
    </p:spTree>
    <p:extLst>
      <p:ext uri="{BB962C8B-B14F-4D97-AF65-F5344CB8AC3E}">
        <p14:creationId xmlns:p14="http://schemas.microsoft.com/office/powerpoint/2010/main" val="193646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199" y="2057400"/>
            <a:ext cx="4003041" cy="4114800"/>
          </a:xfrm>
        </p:spPr>
        <p:txBody>
          <a:bodyPr wrap="square"/>
          <a:lstStyle/>
          <a:p>
            <a:pPr lvl="0"/>
            <a:r>
              <a:rPr lang="en-US"/>
              <a:t>Click to edit Master text styles</a:t>
            </a:r>
          </a:p>
        </p:txBody>
      </p:sp>
      <p:sp>
        <p:nvSpPr>
          <p:cNvPr id="5" name="Content Placeholder 2">
            <a:extLst>
              <a:ext uri="{FF2B5EF4-FFF2-40B4-BE49-F238E27FC236}">
                <a16:creationId xmlns:a16="http://schemas.microsoft.com/office/drawing/2014/main" id="{E368F604-1F31-5340-8B6C-A8179C3169A4}"/>
              </a:ext>
            </a:extLst>
          </p:cNvPr>
          <p:cNvSpPr>
            <a:spLocks noGrp="1"/>
          </p:cNvSpPr>
          <p:nvPr>
            <p:ph idx="10"/>
          </p:nvPr>
        </p:nvSpPr>
        <p:spPr>
          <a:xfrm>
            <a:off x="4683762" y="2057400"/>
            <a:ext cx="3993514" cy="4114800"/>
          </a:xfrm>
        </p:spPr>
        <p:txBody>
          <a:bodyPr wrap="square"/>
          <a:lstStyle/>
          <a:p>
            <a:pPr lvl="0"/>
            <a:r>
              <a:rPr lang="en-US"/>
              <a:t>Click to edit Master text styles</a:t>
            </a:r>
          </a:p>
        </p:txBody>
      </p:sp>
    </p:spTree>
    <p:extLst>
      <p:ext uri="{BB962C8B-B14F-4D97-AF65-F5344CB8AC3E}">
        <p14:creationId xmlns:p14="http://schemas.microsoft.com/office/powerpoint/2010/main" val="298359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1371600"/>
            <a:ext cx="8167255" cy="457200"/>
          </a:xfrm>
        </p:spPr>
        <p:txBody>
          <a:bodyPr/>
          <a:lstStyle/>
          <a:p>
            <a:r>
              <a:rPr lang="en-US"/>
              <a:t>Click to edit Master title style</a:t>
            </a:r>
          </a:p>
        </p:txBody>
      </p:sp>
      <p:sp>
        <p:nvSpPr>
          <p:cNvPr id="3" name="Content Placeholder 2"/>
          <p:cNvSpPr>
            <a:spLocks noGrp="1"/>
          </p:cNvSpPr>
          <p:nvPr>
            <p:ph idx="1"/>
          </p:nvPr>
        </p:nvSpPr>
        <p:spPr/>
        <p:txBody>
          <a:bodyPr wrap="square"/>
          <a:lstStyle/>
          <a:p>
            <a:pPr lvl="0"/>
            <a:r>
              <a:rPr lang="en-US"/>
              <a:t>Click to edit Master text styles</a:t>
            </a:r>
          </a:p>
        </p:txBody>
      </p:sp>
    </p:spTree>
    <p:extLst>
      <p:ext uri="{BB962C8B-B14F-4D97-AF65-F5344CB8AC3E}">
        <p14:creationId xmlns:p14="http://schemas.microsoft.com/office/powerpoint/2010/main" val="319905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199" y="2057400"/>
            <a:ext cx="4003041" cy="4114800"/>
          </a:xfrm>
        </p:spPr>
        <p:txBody>
          <a:bodyPr wrap="square"/>
          <a:lstStyle/>
          <a:p>
            <a:pPr lvl="0"/>
            <a:r>
              <a:rPr lang="en-US"/>
              <a:t>Click to edit Master text styles</a:t>
            </a:r>
          </a:p>
        </p:txBody>
      </p:sp>
      <p:sp>
        <p:nvSpPr>
          <p:cNvPr id="5" name="Content Placeholder 2">
            <a:extLst>
              <a:ext uri="{FF2B5EF4-FFF2-40B4-BE49-F238E27FC236}">
                <a16:creationId xmlns:a16="http://schemas.microsoft.com/office/drawing/2014/main" id="{E368F604-1F31-5340-8B6C-A8179C3169A4}"/>
              </a:ext>
            </a:extLst>
          </p:cNvPr>
          <p:cNvSpPr>
            <a:spLocks noGrp="1"/>
          </p:cNvSpPr>
          <p:nvPr>
            <p:ph idx="10"/>
          </p:nvPr>
        </p:nvSpPr>
        <p:spPr>
          <a:xfrm>
            <a:off x="4683762" y="2057400"/>
            <a:ext cx="3993514" cy="4114800"/>
          </a:xfrm>
        </p:spPr>
        <p:txBody>
          <a:bodyPr wrap="square"/>
          <a:lstStyle/>
          <a:p>
            <a:pPr lvl="0"/>
            <a:r>
              <a:rPr lang="en-US"/>
              <a:t>Click to edit Master text styles</a:t>
            </a:r>
          </a:p>
        </p:txBody>
      </p:sp>
    </p:spTree>
    <p:extLst>
      <p:ext uri="{BB962C8B-B14F-4D97-AF65-F5344CB8AC3E}">
        <p14:creationId xmlns:p14="http://schemas.microsoft.com/office/powerpoint/2010/main" val="214633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235A-C3D0-7524-85A5-489F3764F57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CB8A575-D13A-B1DA-A70B-DA00772A7F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A525C3-9489-5FBD-8008-4474E03D68D3}"/>
              </a:ext>
            </a:extLst>
          </p:cNvPr>
          <p:cNvSpPr>
            <a:spLocks noGrp="1"/>
          </p:cNvSpPr>
          <p:nvPr>
            <p:ph type="dt" sz="half" idx="10"/>
          </p:nvPr>
        </p:nvSpPr>
        <p:spPr/>
        <p:txBody>
          <a:bodyPr/>
          <a:lstStyle/>
          <a:p>
            <a:fld id="{F40C8D4B-1973-41F1-9306-6944F7506E83}" type="datetimeFigureOut">
              <a:rPr lang="en-US" smtClean="0"/>
              <a:t>5/6/2024</a:t>
            </a:fld>
            <a:endParaRPr lang="en-US" dirty="0"/>
          </a:p>
        </p:txBody>
      </p:sp>
      <p:sp>
        <p:nvSpPr>
          <p:cNvPr id="5" name="Footer Placeholder 4">
            <a:extLst>
              <a:ext uri="{FF2B5EF4-FFF2-40B4-BE49-F238E27FC236}">
                <a16:creationId xmlns:a16="http://schemas.microsoft.com/office/drawing/2014/main" id="{0CE27949-48B2-56F2-6A4D-626DD68876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B11EEC-8BD6-AD14-F1BA-F78E77EA2446}"/>
              </a:ext>
            </a:extLst>
          </p:cNvPr>
          <p:cNvSpPr>
            <a:spLocks noGrp="1"/>
          </p:cNvSpPr>
          <p:nvPr>
            <p:ph type="sldNum" sz="quarter" idx="12"/>
          </p:nvPr>
        </p:nvSpPr>
        <p:spPr/>
        <p:txBody>
          <a:bodyPr/>
          <a:lstStyle/>
          <a:p>
            <a:fld id="{1942E7E7-8736-4B86-A58E-00045494E23E}" type="slidenum">
              <a:rPr lang="en-US" smtClean="0"/>
              <a:t>‹#›</a:t>
            </a:fld>
            <a:endParaRPr lang="en-US" dirty="0"/>
          </a:p>
        </p:txBody>
      </p:sp>
    </p:spTree>
    <p:extLst>
      <p:ext uri="{BB962C8B-B14F-4D97-AF65-F5344CB8AC3E}">
        <p14:creationId xmlns:p14="http://schemas.microsoft.com/office/powerpoint/2010/main" val="1595701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1">
            <a:extLst>
              <a:ext uri="{FF2B5EF4-FFF2-40B4-BE49-F238E27FC236}">
                <a16:creationId xmlns:a16="http://schemas.microsoft.com/office/drawing/2014/main" id="{C3B12FD1-D820-3148-8B3E-739F9C0F0ADB}"/>
              </a:ext>
            </a:extLst>
          </p:cNvPr>
          <p:cNvSpPr txBox="1">
            <a:spLocks noChangeArrowheads="1"/>
          </p:cNvSpPr>
          <p:nvPr/>
        </p:nvSpPr>
        <p:spPr bwMode="auto">
          <a:xfrm>
            <a:off x="4572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marL="0" marR="0" lvl="0" indent="0" algn="l" defTabSz="514337" rtl="0" eaLnBrk="1" fontAlgn="base" latinLnBrk="0" hangingPunct="1">
              <a:lnSpc>
                <a:spcPct val="100000"/>
              </a:lnSpc>
              <a:spcBef>
                <a:spcPct val="50000"/>
              </a:spcBef>
              <a:spcAft>
                <a:spcPct val="0"/>
              </a:spcAft>
              <a:buClrTx/>
              <a:buSzTx/>
              <a:buFontTx/>
              <a:buNone/>
              <a:tabLst/>
              <a:defRPr/>
            </a:pPr>
            <a:fld id="{26317CA1-A73E-4B4D-8D75-EDBB1B56C1CC}" type="datetime1">
              <a:rPr kumimoji="0" lang="en-US" altLang="en-US" sz="506"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l" defTabSz="514337" rtl="0" eaLnBrk="1" fontAlgn="base" latinLnBrk="0" hangingPunct="1">
                <a:lnSpc>
                  <a:spcPct val="100000"/>
                </a:lnSpc>
                <a:spcBef>
                  <a:spcPct val="50000"/>
                </a:spcBef>
                <a:spcAft>
                  <a:spcPct val="0"/>
                </a:spcAft>
                <a:buClrTx/>
                <a:buSzTx/>
                <a:buFontTx/>
                <a:buNone/>
                <a:tabLst/>
                <a:defRPr/>
              </a:pPr>
              <a:t>5/6/2024</a:t>
            </a:fld>
            <a:endParaRPr kumimoji="0" lang="en-US" altLang="en-US" sz="506"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1028" name="Text Box 12">
            <a:extLst>
              <a:ext uri="{FF2B5EF4-FFF2-40B4-BE49-F238E27FC236}">
                <a16:creationId xmlns:a16="http://schemas.microsoft.com/office/drawing/2014/main" id="{44CBFA09-0D88-4348-8707-20580216AEB8}"/>
              </a:ext>
            </a:extLst>
          </p:cNvPr>
          <p:cNvSpPr txBox="1">
            <a:spLocks noChangeArrowheads="1"/>
          </p:cNvSpPr>
          <p:nvPr/>
        </p:nvSpPr>
        <p:spPr bwMode="auto">
          <a:xfrm>
            <a:off x="80010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marL="0" marR="0" lvl="0" indent="0" algn="r" defTabSz="514337" rtl="0" eaLnBrk="1" fontAlgn="base" latinLnBrk="0" hangingPunct="1">
              <a:lnSpc>
                <a:spcPct val="100000"/>
              </a:lnSpc>
              <a:spcBef>
                <a:spcPct val="50000"/>
              </a:spcBef>
              <a:spcAft>
                <a:spcPct val="0"/>
              </a:spcAft>
              <a:buClrTx/>
              <a:buSzTx/>
              <a:buFontTx/>
              <a:buNone/>
              <a:tabLst/>
              <a:defRPr/>
            </a:pPr>
            <a:fld id="{80AB4D02-D9DC-2641-83C2-AF6053FC4003}" type="slidenum">
              <a:rPr kumimoji="0" lang="en-US" altLang="en-US" sz="506"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514337" rtl="0" eaLnBrk="1" fontAlgn="base" latinLnBrk="0" hangingPunct="1">
                <a:lnSpc>
                  <a:spcPct val="100000"/>
                </a:lnSpc>
                <a:spcBef>
                  <a:spcPct val="50000"/>
                </a:spcBef>
                <a:spcAft>
                  <a:spcPct val="0"/>
                </a:spcAft>
                <a:buClrTx/>
                <a:buSzTx/>
                <a:buFontTx/>
                <a:buNone/>
                <a:tabLst/>
                <a:defRPr/>
              </a:pPr>
              <a:t>‹#›</a:t>
            </a:fld>
            <a:endParaRPr kumimoji="0" lang="en-US" altLang="en-US" sz="506"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 name="Rectangle 13">
            <a:extLst>
              <a:ext uri="{FF2B5EF4-FFF2-40B4-BE49-F238E27FC236}">
                <a16:creationId xmlns:a16="http://schemas.microsoft.com/office/drawing/2014/main" id="{4AF96975-F0D9-EC47-806E-020DD9AD9E9F}"/>
              </a:ext>
            </a:extLst>
          </p:cNvPr>
          <p:cNvSpPr>
            <a:spLocks noGrp="1" noChangeArrowheads="1"/>
          </p:cNvSpPr>
          <p:nvPr>
            <p:ph type="title"/>
          </p:nvPr>
        </p:nvSpPr>
        <p:spPr bwMode="auto">
          <a:xfrm>
            <a:off x="457202" y="1371600"/>
            <a:ext cx="816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29" name="Rectangle 14">
            <a:extLst>
              <a:ext uri="{FF2B5EF4-FFF2-40B4-BE49-F238E27FC236}">
                <a16:creationId xmlns:a16="http://schemas.microsoft.com/office/drawing/2014/main" id="{D94C4694-6099-144E-AF34-E79AE5C3AFF0}"/>
              </a:ext>
            </a:extLst>
          </p:cNvPr>
          <p:cNvSpPr>
            <a:spLocks noGrp="1" noChangeArrowheads="1"/>
          </p:cNvSpPr>
          <p:nvPr>
            <p:ph type="body" idx="1"/>
          </p:nvPr>
        </p:nvSpPr>
        <p:spPr bwMode="auto">
          <a:xfrm>
            <a:off x="457200" y="2057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p:txBody>
      </p:sp>
      <p:grpSp>
        <p:nvGrpSpPr>
          <p:cNvPr id="1030" name="Group 6">
            <a:extLst>
              <a:ext uri="{FF2B5EF4-FFF2-40B4-BE49-F238E27FC236}">
                <a16:creationId xmlns:a16="http://schemas.microsoft.com/office/drawing/2014/main" id="{D490F235-30C5-244D-AC0C-DE88B0C9A939}"/>
              </a:ext>
            </a:extLst>
          </p:cNvPr>
          <p:cNvGrpSpPr>
            <a:grpSpLocks/>
          </p:cNvGrpSpPr>
          <p:nvPr/>
        </p:nvGrpSpPr>
        <p:grpSpPr bwMode="auto">
          <a:xfrm>
            <a:off x="457200" y="1371610"/>
            <a:ext cx="8229600" cy="136525"/>
            <a:chOff x="4233" y="762000"/>
            <a:chExt cx="8153403" cy="137160"/>
          </a:xfrm>
        </p:grpSpPr>
        <p:sp>
          <p:nvSpPr>
            <p:cNvPr id="1036" name="Line 7">
              <a:extLst>
                <a:ext uri="{FF2B5EF4-FFF2-40B4-BE49-F238E27FC236}">
                  <a16:creationId xmlns:a16="http://schemas.microsoft.com/office/drawing/2014/main" id="{4C5F1F05-C4A6-7F47-8E2F-6E97400E798F}"/>
                </a:ext>
              </a:extLst>
            </p:cNvPr>
            <p:cNvSpPr>
              <a:spLocks noChangeShapeType="1"/>
            </p:cNvSpPr>
            <p:nvPr userDrawn="1"/>
          </p:nvSpPr>
          <p:spPr bwMode="auto">
            <a:xfrm>
              <a:off x="4233" y="762000"/>
              <a:ext cx="815340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514337" rtl="0" eaLnBrk="0" fontAlgn="base" latinLnBrk="0" hangingPunct="0">
                <a:lnSpc>
                  <a:spcPct val="100000"/>
                </a:lnSpc>
                <a:spcBef>
                  <a:spcPct val="0"/>
                </a:spcBef>
                <a:spcAft>
                  <a:spcPct val="0"/>
                </a:spcAft>
                <a:buClrTx/>
                <a:buSzTx/>
                <a:buFontTx/>
                <a:buNone/>
                <a:tabLst/>
                <a:defRPr/>
              </a:pPr>
              <a:endParaRPr kumimoji="0" lang="en-US" sz="1575"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3" name="Straight Connector 2">
              <a:extLst>
                <a:ext uri="{FF2B5EF4-FFF2-40B4-BE49-F238E27FC236}">
                  <a16:creationId xmlns:a16="http://schemas.microsoft.com/office/drawing/2014/main" id="{AE06E961-A0A2-634F-A3A0-1C0C97E6D237}"/>
                </a:ext>
              </a:extLst>
            </p:cNvPr>
            <p:cNvCxnSpPr/>
            <p:nvPr userDrawn="1"/>
          </p:nvCxnSpPr>
          <p:spPr>
            <a:xfrm>
              <a:off x="4233" y="762000"/>
              <a:ext cx="0" cy="13716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5AC1E77-F34C-B441-BE77-62422129FFBA}"/>
                </a:ext>
              </a:extLst>
            </p:cNvPr>
            <p:cNvCxnSpPr/>
            <p:nvPr userDrawn="1"/>
          </p:nvCxnSpPr>
          <p:spPr>
            <a:xfrm>
              <a:off x="8157636" y="762000"/>
              <a:ext cx="0" cy="13716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nvGrpSpPr>
          <p:cNvPr id="1031" name="Group 13">
            <a:extLst>
              <a:ext uri="{FF2B5EF4-FFF2-40B4-BE49-F238E27FC236}">
                <a16:creationId xmlns:a16="http://schemas.microsoft.com/office/drawing/2014/main" id="{C5F6A180-5BB9-C740-99E1-EC63A5D8D9FE}"/>
              </a:ext>
            </a:extLst>
          </p:cNvPr>
          <p:cNvGrpSpPr>
            <a:grpSpLocks/>
          </p:cNvGrpSpPr>
          <p:nvPr/>
        </p:nvGrpSpPr>
        <p:grpSpPr bwMode="auto">
          <a:xfrm flipV="1">
            <a:off x="457200" y="6324610"/>
            <a:ext cx="8229600" cy="136525"/>
            <a:chOff x="4233" y="762000"/>
            <a:chExt cx="8153403" cy="137160"/>
          </a:xfrm>
        </p:grpSpPr>
        <p:sp>
          <p:nvSpPr>
            <p:cNvPr id="1033" name="Line 7">
              <a:extLst>
                <a:ext uri="{FF2B5EF4-FFF2-40B4-BE49-F238E27FC236}">
                  <a16:creationId xmlns:a16="http://schemas.microsoft.com/office/drawing/2014/main" id="{28CE34C5-28AE-3C4A-8918-56937F80815A}"/>
                </a:ext>
              </a:extLst>
            </p:cNvPr>
            <p:cNvSpPr>
              <a:spLocks noChangeShapeType="1"/>
            </p:cNvSpPr>
            <p:nvPr userDrawn="1"/>
          </p:nvSpPr>
          <p:spPr bwMode="auto">
            <a:xfrm>
              <a:off x="4233" y="762000"/>
              <a:ext cx="815340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514337" rtl="0" eaLnBrk="0" fontAlgn="base" latinLnBrk="0" hangingPunct="0">
                <a:lnSpc>
                  <a:spcPct val="100000"/>
                </a:lnSpc>
                <a:spcBef>
                  <a:spcPct val="0"/>
                </a:spcBef>
                <a:spcAft>
                  <a:spcPct val="0"/>
                </a:spcAft>
                <a:buClrTx/>
                <a:buSzTx/>
                <a:buFontTx/>
                <a:buNone/>
                <a:tabLst/>
                <a:defRPr/>
              </a:pPr>
              <a:endParaRPr kumimoji="0" lang="en-US" sz="1575"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6" name="Straight Connector 15">
              <a:extLst>
                <a:ext uri="{FF2B5EF4-FFF2-40B4-BE49-F238E27FC236}">
                  <a16:creationId xmlns:a16="http://schemas.microsoft.com/office/drawing/2014/main" id="{09D70F4A-7C26-5446-823B-B5B2853CED7C}"/>
                </a:ext>
              </a:extLst>
            </p:cNvPr>
            <p:cNvCxnSpPr/>
            <p:nvPr userDrawn="1"/>
          </p:nvCxnSpPr>
          <p:spPr>
            <a:xfrm>
              <a:off x="4233" y="762000"/>
              <a:ext cx="0" cy="13716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BD87AC6-FF32-4744-B6E9-68DAFD75D2B4}"/>
                </a:ext>
              </a:extLst>
            </p:cNvPr>
            <p:cNvCxnSpPr/>
            <p:nvPr userDrawn="1"/>
          </p:nvCxnSpPr>
          <p:spPr>
            <a:xfrm>
              <a:off x="8157636" y="762000"/>
              <a:ext cx="0" cy="13716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pic>
        <p:nvPicPr>
          <p:cNvPr id="18" name="Picture 17" descr="A blue circle with white text&#10;&#10;Description automatically generated with medium confidence">
            <a:extLst>
              <a:ext uri="{FF2B5EF4-FFF2-40B4-BE49-F238E27FC236}">
                <a16:creationId xmlns:a16="http://schemas.microsoft.com/office/drawing/2014/main" id="{7D831BA1-F438-469E-8954-26DB55A939E6}"/>
              </a:ext>
            </a:extLst>
          </p:cNvPr>
          <p:cNvPicPr>
            <a:picLocks/>
          </p:cNvPicPr>
          <p:nvPr userDrawn="1"/>
        </p:nvPicPr>
        <p:blipFill>
          <a:blip r:embed="rId4"/>
          <a:stretch>
            <a:fillRect/>
          </a:stretch>
        </p:blipFill>
        <p:spPr>
          <a:xfrm>
            <a:off x="457200" y="228600"/>
            <a:ext cx="914400" cy="914400"/>
          </a:xfrm>
          <a:prstGeom prst="rect">
            <a:avLst/>
          </a:prstGeom>
        </p:spPr>
      </p:pic>
      <p:sp>
        <p:nvSpPr>
          <p:cNvPr id="6" name="TextBox 5">
            <a:extLst>
              <a:ext uri="{FF2B5EF4-FFF2-40B4-BE49-F238E27FC236}">
                <a16:creationId xmlns:a16="http://schemas.microsoft.com/office/drawing/2014/main" id="{853520C2-A4E9-8725-8AEC-8893E7223F50}"/>
              </a:ext>
            </a:extLst>
          </p:cNvPr>
          <p:cNvSpPr txBox="1"/>
          <p:nvPr userDrawn="1"/>
        </p:nvSpPr>
        <p:spPr>
          <a:xfrm>
            <a:off x="457201" y="6477008"/>
            <a:ext cx="8220074" cy="187615"/>
          </a:xfrm>
          <a:prstGeom prst="rect">
            <a:avLst/>
          </a:prstGeom>
          <a:noFill/>
        </p:spPr>
        <p:txBody>
          <a:bodyPr wrap="square" rtlCol="0">
            <a:spAutoFit/>
          </a:bodyPr>
          <a:lstStyle/>
          <a:p>
            <a:pPr marL="0" marR="0" lvl="0" indent="0" algn="ctr" defTabSz="514337" rtl="0" eaLnBrk="0" fontAlgn="base" latinLnBrk="0" hangingPunct="0">
              <a:lnSpc>
                <a:spcPct val="100000"/>
              </a:lnSpc>
              <a:spcBef>
                <a:spcPct val="0"/>
              </a:spcBef>
              <a:spcAft>
                <a:spcPct val="0"/>
              </a:spcAft>
              <a:buClrTx/>
              <a:buSzTx/>
              <a:buFontTx/>
              <a:buNone/>
              <a:tabLst/>
              <a:defRPr/>
            </a:pPr>
            <a:r>
              <a:rPr kumimoji="0" lang="en-US" sz="563"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Confidential | © 2024 ProboTalent, LLC. All Rights Reserved</a:t>
            </a:r>
            <a:r>
              <a:rPr kumimoji="0" lang="en-US" sz="619"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 </a:t>
            </a:r>
          </a:p>
        </p:txBody>
      </p:sp>
    </p:spTree>
    <p:extLst>
      <p:ext uri="{BB962C8B-B14F-4D97-AF65-F5344CB8AC3E}">
        <p14:creationId xmlns:p14="http://schemas.microsoft.com/office/powerpoint/2010/main" val="2678076563"/>
      </p:ext>
    </p:extLst>
  </p:cSld>
  <p:clrMap bg1="lt1" tx1="dk1" bg2="lt2" tx2="dk2" accent1="accent1" accent2="accent2" accent3="accent3" accent4="accent4" accent5="accent5" accent6="accent6" hlink="hlink" folHlink="folHlink"/>
  <p:sldLayoutIdLst>
    <p:sldLayoutId id="2147483661" r:id="rId1"/>
    <p:sldLayoutId id="2147483665" r:id="rId2"/>
  </p:sldLayoutIdLst>
  <p:transition/>
  <p:hf sldNum="0" hdr="0" ftr="0" dt="0"/>
  <p:txStyles>
    <p:titleStyle>
      <a:lvl1pPr algn="r" rtl="0" eaLnBrk="0" fontAlgn="base" hangingPunct="0">
        <a:spcBef>
          <a:spcPct val="0"/>
        </a:spcBef>
        <a:spcAft>
          <a:spcPct val="0"/>
        </a:spcAft>
        <a:defRPr b="1">
          <a:solidFill>
            <a:schemeClr val="tx2"/>
          </a:solidFill>
          <a:latin typeface="+mj-lt"/>
          <a:ea typeface="ＭＳ Ｐゴシック" charset="0"/>
          <a:cs typeface="+mj-cs"/>
        </a:defRPr>
      </a:lvl1pPr>
      <a:lvl2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2pPr>
      <a:lvl3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3pPr>
      <a:lvl4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4pPr>
      <a:lvl5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5pPr>
      <a:lvl6pPr marL="257169" algn="r" rtl="0" eaLnBrk="1" fontAlgn="base" hangingPunct="1">
        <a:spcBef>
          <a:spcPct val="0"/>
        </a:spcBef>
        <a:spcAft>
          <a:spcPct val="0"/>
        </a:spcAft>
        <a:defRPr b="1">
          <a:solidFill>
            <a:schemeClr val="tx2"/>
          </a:solidFill>
          <a:latin typeface="Calibri" pitchFamily="34" charset="0"/>
          <a:cs typeface="Arial" charset="0"/>
        </a:defRPr>
      </a:lvl6pPr>
      <a:lvl7pPr marL="514337" algn="r" rtl="0" eaLnBrk="1" fontAlgn="base" hangingPunct="1">
        <a:spcBef>
          <a:spcPct val="0"/>
        </a:spcBef>
        <a:spcAft>
          <a:spcPct val="0"/>
        </a:spcAft>
        <a:defRPr b="1">
          <a:solidFill>
            <a:schemeClr val="tx2"/>
          </a:solidFill>
          <a:latin typeface="Calibri" pitchFamily="34" charset="0"/>
          <a:cs typeface="Arial" charset="0"/>
        </a:defRPr>
      </a:lvl7pPr>
      <a:lvl8pPr marL="771506" algn="r" rtl="0" eaLnBrk="1" fontAlgn="base" hangingPunct="1">
        <a:spcBef>
          <a:spcPct val="0"/>
        </a:spcBef>
        <a:spcAft>
          <a:spcPct val="0"/>
        </a:spcAft>
        <a:defRPr b="1">
          <a:solidFill>
            <a:schemeClr val="tx2"/>
          </a:solidFill>
          <a:latin typeface="Calibri" pitchFamily="34" charset="0"/>
          <a:cs typeface="Arial" charset="0"/>
        </a:defRPr>
      </a:lvl8pPr>
      <a:lvl9pPr marL="1028675" algn="r" rtl="0" eaLnBrk="1" fontAlgn="base" hangingPunct="1">
        <a:spcBef>
          <a:spcPct val="0"/>
        </a:spcBef>
        <a:spcAft>
          <a:spcPct val="0"/>
        </a:spcAft>
        <a:defRPr b="1">
          <a:solidFill>
            <a:schemeClr val="tx2"/>
          </a:solidFill>
          <a:latin typeface="Calibri" pitchFamily="34" charset="0"/>
          <a:cs typeface="Arial" charset="0"/>
        </a:defRPr>
      </a:lvl9pPr>
    </p:titleStyle>
    <p:body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417899" indent="-160731" algn="l" rtl="0" eaLnBrk="0" fontAlgn="base" hangingPunct="0">
        <a:spcBef>
          <a:spcPct val="20000"/>
        </a:spcBef>
        <a:spcAft>
          <a:spcPct val="0"/>
        </a:spcAft>
        <a:buFont typeface="Arial" panose="020B0604020202020204" pitchFamily="34" charset="0"/>
        <a:buChar char="•"/>
        <a:defRPr sz="900">
          <a:solidFill>
            <a:schemeClr val="tx1"/>
          </a:solidFill>
          <a:latin typeface="+mn-lt"/>
          <a:ea typeface="ＭＳ Ｐゴシック" charset="0"/>
          <a:cs typeface="+mn-cs"/>
        </a:defRPr>
      </a:lvl2pPr>
      <a:lvl3pPr marL="675068" indent="-160731" algn="l" rtl="0" eaLnBrk="0" fontAlgn="base" hangingPunct="0">
        <a:spcBef>
          <a:spcPct val="20000"/>
        </a:spcBef>
        <a:spcAft>
          <a:spcPct val="0"/>
        </a:spcAft>
        <a:buFont typeface="Arial" panose="020B0604020202020204" pitchFamily="34" charset="0"/>
        <a:buChar char="•"/>
        <a:defRPr sz="900">
          <a:solidFill>
            <a:schemeClr val="tx1"/>
          </a:solidFill>
          <a:latin typeface="+mn-lt"/>
          <a:ea typeface="ＭＳ Ｐゴシック" charset="0"/>
          <a:cs typeface="+mn-cs"/>
        </a:defRPr>
      </a:lvl3pPr>
      <a:lvl4pPr marL="900090" indent="-128585" algn="l" rtl="0" eaLnBrk="0" fontAlgn="base" hangingPunct="0">
        <a:spcBef>
          <a:spcPct val="20000"/>
        </a:spcBef>
        <a:spcAft>
          <a:spcPct val="0"/>
        </a:spcAft>
        <a:buFont typeface="Arial" panose="020B0604020202020204" pitchFamily="34" charset="0"/>
        <a:buChar char="•"/>
        <a:defRPr sz="900">
          <a:solidFill>
            <a:schemeClr val="tx1"/>
          </a:solidFill>
          <a:latin typeface="+mn-lt"/>
          <a:ea typeface="ＭＳ Ｐゴシック" charset="0"/>
          <a:cs typeface="+mn-cs"/>
        </a:defRPr>
      </a:lvl4pPr>
      <a:lvl5pPr marL="1189406" indent="-160731" algn="l" rtl="0" eaLnBrk="0" fontAlgn="base" hangingPunct="0">
        <a:spcBef>
          <a:spcPct val="20000"/>
        </a:spcBef>
        <a:spcAft>
          <a:spcPct val="0"/>
        </a:spcAft>
        <a:buFont typeface="Arial" panose="020B0604020202020204" pitchFamily="34" charset="0"/>
        <a:buChar char="•"/>
        <a:defRPr sz="900">
          <a:solidFill>
            <a:schemeClr val="tx1"/>
          </a:solidFill>
          <a:latin typeface="+mn-lt"/>
          <a:ea typeface="ＭＳ Ｐゴシック" charset="0"/>
          <a:cs typeface="+mn-cs"/>
        </a:defRPr>
      </a:lvl5pPr>
      <a:lvl6pPr marL="1414427" indent="-128585" algn="l" rtl="0" eaLnBrk="1" fontAlgn="base" hangingPunct="1">
        <a:spcBef>
          <a:spcPct val="20000"/>
        </a:spcBef>
        <a:spcAft>
          <a:spcPct val="0"/>
        </a:spcAft>
        <a:defRPr sz="900">
          <a:solidFill>
            <a:schemeClr val="tx1"/>
          </a:solidFill>
          <a:latin typeface="Arial" charset="0"/>
          <a:cs typeface="+mn-cs"/>
        </a:defRPr>
      </a:lvl6pPr>
      <a:lvl7pPr marL="1671596" indent="-128585" algn="l" rtl="0" eaLnBrk="1" fontAlgn="base" hangingPunct="1">
        <a:spcBef>
          <a:spcPct val="20000"/>
        </a:spcBef>
        <a:spcAft>
          <a:spcPct val="0"/>
        </a:spcAft>
        <a:defRPr sz="900">
          <a:solidFill>
            <a:schemeClr val="tx1"/>
          </a:solidFill>
          <a:latin typeface="Arial" charset="0"/>
          <a:cs typeface="+mn-cs"/>
        </a:defRPr>
      </a:lvl7pPr>
      <a:lvl8pPr marL="1928765" indent="-128585" algn="l" rtl="0" eaLnBrk="1" fontAlgn="base" hangingPunct="1">
        <a:spcBef>
          <a:spcPct val="20000"/>
        </a:spcBef>
        <a:spcAft>
          <a:spcPct val="0"/>
        </a:spcAft>
        <a:defRPr sz="1125">
          <a:solidFill>
            <a:schemeClr val="tx1"/>
          </a:solidFill>
          <a:latin typeface="Arial" charset="0"/>
          <a:cs typeface="+mn-cs"/>
        </a:defRPr>
      </a:lvl8pPr>
      <a:lvl9pPr marL="2185933" indent="-128585" algn="l" rtl="0" eaLnBrk="1" fontAlgn="base" hangingPunct="1">
        <a:spcBef>
          <a:spcPct val="20000"/>
        </a:spcBef>
        <a:spcAft>
          <a:spcPct val="0"/>
        </a:spcAft>
        <a:defRPr sz="1125">
          <a:solidFill>
            <a:schemeClr val="tx1"/>
          </a:solidFill>
          <a:latin typeface="Arial" charset="0"/>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1">
            <a:extLst>
              <a:ext uri="{FF2B5EF4-FFF2-40B4-BE49-F238E27FC236}">
                <a16:creationId xmlns:a16="http://schemas.microsoft.com/office/drawing/2014/main" id="{C3B12FD1-D820-3148-8B3E-739F9C0F0ADB}"/>
              </a:ext>
            </a:extLst>
          </p:cNvPr>
          <p:cNvSpPr txBox="1">
            <a:spLocks noChangeArrowheads="1"/>
          </p:cNvSpPr>
          <p:nvPr/>
        </p:nvSpPr>
        <p:spPr bwMode="auto">
          <a:xfrm>
            <a:off x="4572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marL="0" marR="0" lvl="0" indent="0" algn="l" defTabSz="514337" rtl="0" eaLnBrk="1" fontAlgn="base" latinLnBrk="0" hangingPunct="1">
              <a:lnSpc>
                <a:spcPct val="100000"/>
              </a:lnSpc>
              <a:spcBef>
                <a:spcPct val="50000"/>
              </a:spcBef>
              <a:spcAft>
                <a:spcPct val="0"/>
              </a:spcAft>
              <a:buClrTx/>
              <a:buSzTx/>
              <a:buFontTx/>
              <a:buNone/>
              <a:tabLst/>
              <a:defRPr/>
            </a:pPr>
            <a:fld id="{26317CA1-A73E-4B4D-8D75-EDBB1B56C1CC}" type="datetime1">
              <a:rPr kumimoji="0" lang="en-US" altLang="en-US" sz="506"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l" defTabSz="514337" rtl="0" eaLnBrk="1" fontAlgn="base" latinLnBrk="0" hangingPunct="1">
                <a:lnSpc>
                  <a:spcPct val="100000"/>
                </a:lnSpc>
                <a:spcBef>
                  <a:spcPct val="50000"/>
                </a:spcBef>
                <a:spcAft>
                  <a:spcPct val="0"/>
                </a:spcAft>
                <a:buClrTx/>
                <a:buSzTx/>
                <a:buFontTx/>
                <a:buNone/>
                <a:tabLst/>
                <a:defRPr/>
              </a:pPr>
              <a:t>5/6/2024</a:t>
            </a:fld>
            <a:endParaRPr kumimoji="0" lang="en-US" altLang="en-US" sz="506"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1028" name="Text Box 12">
            <a:extLst>
              <a:ext uri="{FF2B5EF4-FFF2-40B4-BE49-F238E27FC236}">
                <a16:creationId xmlns:a16="http://schemas.microsoft.com/office/drawing/2014/main" id="{44CBFA09-0D88-4348-8707-20580216AEB8}"/>
              </a:ext>
            </a:extLst>
          </p:cNvPr>
          <p:cNvSpPr txBox="1">
            <a:spLocks noChangeArrowheads="1"/>
          </p:cNvSpPr>
          <p:nvPr/>
        </p:nvSpPr>
        <p:spPr bwMode="auto">
          <a:xfrm>
            <a:off x="80010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8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8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marL="0" marR="0" lvl="0" indent="0" algn="r" defTabSz="514337" rtl="0" eaLnBrk="1" fontAlgn="base" latinLnBrk="0" hangingPunct="1">
              <a:lnSpc>
                <a:spcPct val="100000"/>
              </a:lnSpc>
              <a:spcBef>
                <a:spcPct val="50000"/>
              </a:spcBef>
              <a:spcAft>
                <a:spcPct val="0"/>
              </a:spcAft>
              <a:buClrTx/>
              <a:buSzTx/>
              <a:buFontTx/>
              <a:buNone/>
              <a:tabLst/>
              <a:defRPr/>
            </a:pPr>
            <a:fld id="{80AB4D02-D9DC-2641-83C2-AF6053FC4003}" type="slidenum">
              <a:rPr kumimoji="0" lang="en-US" altLang="en-US" sz="506"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514337" rtl="0" eaLnBrk="1" fontAlgn="base" latinLnBrk="0" hangingPunct="1">
                <a:lnSpc>
                  <a:spcPct val="100000"/>
                </a:lnSpc>
                <a:spcBef>
                  <a:spcPct val="50000"/>
                </a:spcBef>
                <a:spcAft>
                  <a:spcPct val="0"/>
                </a:spcAft>
                <a:buClrTx/>
                <a:buSzTx/>
                <a:buFontTx/>
                <a:buNone/>
                <a:tabLst/>
                <a:defRPr/>
              </a:pPr>
              <a:t>‹#›</a:t>
            </a:fld>
            <a:endParaRPr kumimoji="0" lang="en-US" altLang="en-US" sz="506"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 name="Rectangle 13">
            <a:extLst>
              <a:ext uri="{FF2B5EF4-FFF2-40B4-BE49-F238E27FC236}">
                <a16:creationId xmlns:a16="http://schemas.microsoft.com/office/drawing/2014/main" id="{4AF96975-F0D9-EC47-806E-020DD9AD9E9F}"/>
              </a:ext>
            </a:extLst>
          </p:cNvPr>
          <p:cNvSpPr>
            <a:spLocks noGrp="1" noChangeArrowheads="1"/>
          </p:cNvSpPr>
          <p:nvPr>
            <p:ph type="title"/>
          </p:nvPr>
        </p:nvSpPr>
        <p:spPr bwMode="auto">
          <a:xfrm>
            <a:off x="457200" y="1371600"/>
            <a:ext cx="81458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29" name="Rectangle 14">
            <a:extLst>
              <a:ext uri="{FF2B5EF4-FFF2-40B4-BE49-F238E27FC236}">
                <a16:creationId xmlns:a16="http://schemas.microsoft.com/office/drawing/2014/main" id="{D94C4694-6099-144E-AF34-E79AE5C3AFF0}"/>
              </a:ext>
            </a:extLst>
          </p:cNvPr>
          <p:cNvSpPr>
            <a:spLocks noGrp="1" noChangeArrowheads="1"/>
          </p:cNvSpPr>
          <p:nvPr>
            <p:ph type="body" idx="1"/>
          </p:nvPr>
        </p:nvSpPr>
        <p:spPr bwMode="auto">
          <a:xfrm>
            <a:off x="457200" y="2057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p:txBody>
      </p:sp>
      <p:grpSp>
        <p:nvGrpSpPr>
          <p:cNvPr id="1030" name="Group 6">
            <a:extLst>
              <a:ext uri="{FF2B5EF4-FFF2-40B4-BE49-F238E27FC236}">
                <a16:creationId xmlns:a16="http://schemas.microsoft.com/office/drawing/2014/main" id="{D490F235-30C5-244D-AC0C-DE88B0C9A939}"/>
              </a:ext>
            </a:extLst>
          </p:cNvPr>
          <p:cNvGrpSpPr>
            <a:grpSpLocks/>
          </p:cNvGrpSpPr>
          <p:nvPr/>
        </p:nvGrpSpPr>
        <p:grpSpPr bwMode="auto">
          <a:xfrm>
            <a:off x="457200" y="1371610"/>
            <a:ext cx="8229600" cy="136525"/>
            <a:chOff x="4233" y="762000"/>
            <a:chExt cx="8153403" cy="137160"/>
          </a:xfrm>
        </p:grpSpPr>
        <p:sp>
          <p:nvSpPr>
            <p:cNvPr id="1036" name="Line 7">
              <a:extLst>
                <a:ext uri="{FF2B5EF4-FFF2-40B4-BE49-F238E27FC236}">
                  <a16:creationId xmlns:a16="http://schemas.microsoft.com/office/drawing/2014/main" id="{4C5F1F05-C4A6-7F47-8E2F-6E97400E798F}"/>
                </a:ext>
              </a:extLst>
            </p:cNvPr>
            <p:cNvSpPr>
              <a:spLocks noChangeShapeType="1"/>
            </p:cNvSpPr>
            <p:nvPr userDrawn="1"/>
          </p:nvSpPr>
          <p:spPr bwMode="auto">
            <a:xfrm>
              <a:off x="4233" y="762000"/>
              <a:ext cx="815340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514337" rtl="0" eaLnBrk="0" fontAlgn="base" latinLnBrk="0" hangingPunct="0">
                <a:lnSpc>
                  <a:spcPct val="100000"/>
                </a:lnSpc>
                <a:spcBef>
                  <a:spcPct val="0"/>
                </a:spcBef>
                <a:spcAft>
                  <a:spcPct val="0"/>
                </a:spcAft>
                <a:buClrTx/>
                <a:buSzTx/>
                <a:buFontTx/>
                <a:buNone/>
                <a:tabLst/>
                <a:defRPr/>
              </a:pPr>
              <a:endParaRPr kumimoji="0" lang="en-US" sz="1575"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3" name="Straight Connector 2">
              <a:extLst>
                <a:ext uri="{FF2B5EF4-FFF2-40B4-BE49-F238E27FC236}">
                  <a16:creationId xmlns:a16="http://schemas.microsoft.com/office/drawing/2014/main" id="{AE06E961-A0A2-634F-A3A0-1C0C97E6D237}"/>
                </a:ext>
              </a:extLst>
            </p:cNvPr>
            <p:cNvCxnSpPr/>
            <p:nvPr userDrawn="1"/>
          </p:nvCxnSpPr>
          <p:spPr>
            <a:xfrm>
              <a:off x="4233" y="762000"/>
              <a:ext cx="0" cy="13716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5AC1E77-F34C-B441-BE77-62422129FFBA}"/>
                </a:ext>
              </a:extLst>
            </p:cNvPr>
            <p:cNvCxnSpPr/>
            <p:nvPr userDrawn="1"/>
          </p:nvCxnSpPr>
          <p:spPr>
            <a:xfrm>
              <a:off x="8157636" y="762000"/>
              <a:ext cx="0" cy="13716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nvGrpSpPr>
          <p:cNvPr id="1031" name="Group 13">
            <a:extLst>
              <a:ext uri="{FF2B5EF4-FFF2-40B4-BE49-F238E27FC236}">
                <a16:creationId xmlns:a16="http://schemas.microsoft.com/office/drawing/2014/main" id="{C5F6A180-5BB9-C740-99E1-EC63A5D8D9FE}"/>
              </a:ext>
            </a:extLst>
          </p:cNvPr>
          <p:cNvGrpSpPr>
            <a:grpSpLocks/>
          </p:cNvGrpSpPr>
          <p:nvPr/>
        </p:nvGrpSpPr>
        <p:grpSpPr bwMode="auto">
          <a:xfrm flipV="1">
            <a:off x="457200" y="6324610"/>
            <a:ext cx="8229600" cy="136525"/>
            <a:chOff x="4233" y="762000"/>
            <a:chExt cx="8153403" cy="137160"/>
          </a:xfrm>
        </p:grpSpPr>
        <p:sp>
          <p:nvSpPr>
            <p:cNvPr id="1033" name="Line 7">
              <a:extLst>
                <a:ext uri="{FF2B5EF4-FFF2-40B4-BE49-F238E27FC236}">
                  <a16:creationId xmlns:a16="http://schemas.microsoft.com/office/drawing/2014/main" id="{28CE34C5-28AE-3C4A-8918-56937F80815A}"/>
                </a:ext>
              </a:extLst>
            </p:cNvPr>
            <p:cNvSpPr>
              <a:spLocks noChangeShapeType="1"/>
            </p:cNvSpPr>
            <p:nvPr userDrawn="1"/>
          </p:nvSpPr>
          <p:spPr bwMode="auto">
            <a:xfrm>
              <a:off x="4233" y="762000"/>
              <a:ext cx="815340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514337" rtl="0" eaLnBrk="0" fontAlgn="base" latinLnBrk="0" hangingPunct="0">
                <a:lnSpc>
                  <a:spcPct val="100000"/>
                </a:lnSpc>
                <a:spcBef>
                  <a:spcPct val="0"/>
                </a:spcBef>
                <a:spcAft>
                  <a:spcPct val="0"/>
                </a:spcAft>
                <a:buClrTx/>
                <a:buSzTx/>
                <a:buFontTx/>
                <a:buNone/>
                <a:tabLst/>
                <a:defRPr/>
              </a:pPr>
              <a:endParaRPr kumimoji="0" lang="en-US" sz="1575"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6" name="Straight Connector 15">
              <a:extLst>
                <a:ext uri="{FF2B5EF4-FFF2-40B4-BE49-F238E27FC236}">
                  <a16:creationId xmlns:a16="http://schemas.microsoft.com/office/drawing/2014/main" id="{09D70F4A-7C26-5446-823B-B5B2853CED7C}"/>
                </a:ext>
              </a:extLst>
            </p:cNvPr>
            <p:cNvCxnSpPr/>
            <p:nvPr userDrawn="1"/>
          </p:nvCxnSpPr>
          <p:spPr>
            <a:xfrm>
              <a:off x="4233" y="762000"/>
              <a:ext cx="0" cy="13716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BD87AC6-FF32-4744-B6E9-68DAFD75D2B4}"/>
                </a:ext>
              </a:extLst>
            </p:cNvPr>
            <p:cNvCxnSpPr/>
            <p:nvPr userDrawn="1"/>
          </p:nvCxnSpPr>
          <p:spPr>
            <a:xfrm>
              <a:off x="8157636" y="762000"/>
              <a:ext cx="0" cy="13716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6" name="TextBox 5">
            <a:extLst>
              <a:ext uri="{FF2B5EF4-FFF2-40B4-BE49-F238E27FC236}">
                <a16:creationId xmlns:a16="http://schemas.microsoft.com/office/drawing/2014/main" id="{853520C2-A4E9-8725-8AEC-8893E7223F50}"/>
              </a:ext>
            </a:extLst>
          </p:cNvPr>
          <p:cNvSpPr txBox="1"/>
          <p:nvPr userDrawn="1"/>
        </p:nvSpPr>
        <p:spPr>
          <a:xfrm>
            <a:off x="457201" y="6477008"/>
            <a:ext cx="8220074" cy="187615"/>
          </a:xfrm>
          <a:prstGeom prst="rect">
            <a:avLst/>
          </a:prstGeom>
          <a:noFill/>
        </p:spPr>
        <p:txBody>
          <a:bodyPr wrap="square" rtlCol="0">
            <a:spAutoFit/>
          </a:bodyPr>
          <a:lstStyle/>
          <a:p>
            <a:pPr marL="0" marR="0" lvl="0" indent="0" algn="ctr" defTabSz="514337" rtl="0" eaLnBrk="0" fontAlgn="base" latinLnBrk="0" hangingPunct="0">
              <a:lnSpc>
                <a:spcPct val="100000"/>
              </a:lnSpc>
              <a:spcBef>
                <a:spcPct val="0"/>
              </a:spcBef>
              <a:spcAft>
                <a:spcPct val="0"/>
              </a:spcAft>
              <a:buClrTx/>
              <a:buSzTx/>
              <a:buFontTx/>
              <a:buNone/>
              <a:tabLst/>
              <a:defRPr/>
            </a:pPr>
            <a:r>
              <a:rPr kumimoji="0" lang="en-US" sz="563"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Confidential | © 2023 ProboTalent, LLC. All Rights Reserved</a:t>
            </a:r>
            <a:r>
              <a:rPr kumimoji="0" lang="en-US" sz="619"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 </a:t>
            </a:r>
          </a:p>
        </p:txBody>
      </p:sp>
    </p:spTree>
    <p:extLst>
      <p:ext uri="{BB962C8B-B14F-4D97-AF65-F5344CB8AC3E}">
        <p14:creationId xmlns:p14="http://schemas.microsoft.com/office/powerpoint/2010/main" val="3710491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ransition/>
  <p:hf sldNum="0" hdr="0" ftr="0" dt="0"/>
  <p:txStyles>
    <p:titleStyle>
      <a:lvl1pPr algn="r" rtl="0" eaLnBrk="0" fontAlgn="base" hangingPunct="0">
        <a:spcBef>
          <a:spcPct val="0"/>
        </a:spcBef>
        <a:spcAft>
          <a:spcPct val="0"/>
        </a:spcAft>
        <a:defRPr b="1">
          <a:solidFill>
            <a:schemeClr val="tx2"/>
          </a:solidFill>
          <a:latin typeface="+mj-lt"/>
          <a:ea typeface="ＭＳ Ｐゴシック" charset="0"/>
          <a:cs typeface="+mj-cs"/>
        </a:defRPr>
      </a:lvl1pPr>
      <a:lvl2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2pPr>
      <a:lvl3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3pPr>
      <a:lvl4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4pPr>
      <a:lvl5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5pPr>
      <a:lvl6pPr marL="257169" algn="r" rtl="0" eaLnBrk="1" fontAlgn="base" hangingPunct="1">
        <a:spcBef>
          <a:spcPct val="0"/>
        </a:spcBef>
        <a:spcAft>
          <a:spcPct val="0"/>
        </a:spcAft>
        <a:defRPr b="1">
          <a:solidFill>
            <a:schemeClr val="tx2"/>
          </a:solidFill>
          <a:latin typeface="Calibri" pitchFamily="34" charset="0"/>
          <a:cs typeface="Arial" charset="0"/>
        </a:defRPr>
      </a:lvl6pPr>
      <a:lvl7pPr marL="514337" algn="r" rtl="0" eaLnBrk="1" fontAlgn="base" hangingPunct="1">
        <a:spcBef>
          <a:spcPct val="0"/>
        </a:spcBef>
        <a:spcAft>
          <a:spcPct val="0"/>
        </a:spcAft>
        <a:defRPr b="1">
          <a:solidFill>
            <a:schemeClr val="tx2"/>
          </a:solidFill>
          <a:latin typeface="Calibri" pitchFamily="34" charset="0"/>
          <a:cs typeface="Arial" charset="0"/>
        </a:defRPr>
      </a:lvl7pPr>
      <a:lvl8pPr marL="771506" algn="r" rtl="0" eaLnBrk="1" fontAlgn="base" hangingPunct="1">
        <a:spcBef>
          <a:spcPct val="0"/>
        </a:spcBef>
        <a:spcAft>
          <a:spcPct val="0"/>
        </a:spcAft>
        <a:defRPr b="1">
          <a:solidFill>
            <a:schemeClr val="tx2"/>
          </a:solidFill>
          <a:latin typeface="Calibri" pitchFamily="34" charset="0"/>
          <a:cs typeface="Arial" charset="0"/>
        </a:defRPr>
      </a:lvl8pPr>
      <a:lvl9pPr marL="1028675" algn="r" rtl="0" eaLnBrk="1" fontAlgn="base" hangingPunct="1">
        <a:spcBef>
          <a:spcPct val="0"/>
        </a:spcBef>
        <a:spcAft>
          <a:spcPct val="0"/>
        </a:spcAft>
        <a:defRPr b="1">
          <a:solidFill>
            <a:schemeClr val="tx2"/>
          </a:solidFill>
          <a:latin typeface="Calibri" pitchFamily="34" charset="0"/>
          <a:cs typeface="Arial" charset="0"/>
        </a:defRPr>
      </a:lvl9pPr>
    </p:titleStyle>
    <p:body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417899" indent="-160731" algn="l" rtl="0" eaLnBrk="0" fontAlgn="base" hangingPunct="0">
        <a:spcBef>
          <a:spcPct val="20000"/>
        </a:spcBef>
        <a:spcAft>
          <a:spcPct val="0"/>
        </a:spcAft>
        <a:buFont typeface="Arial" panose="020B0604020202020204" pitchFamily="34" charset="0"/>
        <a:buChar char="•"/>
        <a:defRPr sz="900">
          <a:solidFill>
            <a:schemeClr val="tx1"/>
          </a:solidFill>
          <a:latin typeface="+mn-lt"/>
          <a:ea typeface="ＭＳ Ｐゴシック" charset="0"/>
          <a:cs typeface="+mn-cs"/>
        </a:defRPr>
      </a:lvl2pPr>
      <a:lvl3pPr marL="675068" indent="-160731" algn="l" rtl="0" eaLnBrk="0" fontAlgn="base" hangingPunct="0">
        <a:spcBef>
          <a:spcPct val="20000"/>
        </a:spcBef>
        <a:spcAft>
          <a:spcPct val="0"/>
        </a:spcAft>
        <a:buFont typeface="Arial" panose="020B0604020202020204" pitchFamily="34" charset="0"/>
        <a:buChar char="•"/>
        <a:defRPr sz="900">
          <a:solidFill>
            <a:schemeClr val="tx1"/>
          </a:solidFill>
          <a:latin typeface="+mn-lt"/>
          <a:ea typeface="ＭＳ Ｐゴシック" charset="0"/>
          <a:cs typeface="+mn-cs"/>
        </a:defRPr>
      </a:lvl3pPr>
      <a:lvl4pPr marL="900090" indent="-128585" algn="l" rtl="0" eaLnBrk="0" fontAlgn="base" hangingPunct="0">
        <a:spcBef>
          <a:spcPct val="20000"/>
        </a:spcBef>
        <a:spcAft>
          <a:spcPct val="0"/>
        </a:spcAft>
        <a:buFont typeface="Arial" panose="020B0604020202020204" pitchFamily="34" charset="0"/>
        <a:buChar char="•"/>
        <a:defRPr sz="900">
          <a:solidFill>
            <a:schemeClr val="tx1"/>
          </a:solidFill>
          <a:latin typeface="+mn-lt"/>
          <a:ea typeface="ＭＳ Ｐゴシック" charset="0"/>
          <a:cs typeface="+mn-cs"/>
        </a:defRPr>
      </a:lvl4pPr>
      <a:lvl5pPr marL="1189406" indent="-160731" algn="l" rtl="0" eaLnBrk="0" fontAlgn="base" hangingPunct="0">
        <a:spcBef>
          <a:spcPct val="20000"/>
        </a:spcBef>
        <a:spcAft>
          <a:spcPct val="0"/>
        </a:spcAft>
        <a:buFont typeface="Arial" panose="020B0604020202020204" pitchFamily="34" charset="0"/>
        <a:buChar char="•"/>
        <a:defRPr sz="900">
          <a:solidFill>
            <a:schemeClr val="tx1"/>
          </a:solidFill>
          <a:latin typeface="+mn-lt"/>
          <a:ea typeface="ＭＳ Ｐゴシック" charset="0"/>
          <a:cs typeface="+mn-cs"/>
        </a:defRPr>
      </a:lvl5pPr>
      <a:lvl6pPr marL="1414427" indent="-128585" algn="l" rtl="0" eaLnBrk="1" fontAlgn="base" hangingPunct="1">
        <a:spcBef>
          <a:spcPct val="20000"/>
        </a:spcBef>
        <a:spcAft>
          <a:spcPct val="0"/>
        </a:spcAft>
        <a:defRPr sz="900">
          <a:solidFill>
            <a:schemeClr val="tx1"/>
          </a:solidFill>
          <a:latin typeface="Arial" charset="0"/>
          <a:cs typeface="+mn-cs"/>
        </a:defRPr>
      </a:lvl6pPr>
      <a:lvl7pPr marL="1671596" indent="-128585" algn="l" rtl="0" eaLnBrk="1" fontAlgn="base" hangingPunct="1">
        <a:spcBef>
          <a:spcPct val="20000"/>
        </a:spcBef>
        <a:spcAft>
          <a:spcPct val="0"/>
        </a:spcAft>
        <a:defRPr sz="900">
          <a:solidFill>
            <a:schemeClr val="tx1"/>
          </a:solidFill>
          <a:latin typeface="Arial" charset="0"/>
          <a:cs typeface="+mn-cs"/>
        </a:defRPr>
      </a:lvl7pPr>
      <a:lvl8pPr marL="1928765" indent="-128585" algn="l" rtl="0" eaLnBrk="1" fontAlgn="base" hangingPunct="1">
        <a:spcBef>
          <a:spcPct val="20000"/>
        </a:spcBef>
        <a:spcAft>
          <a:spcPct val="0"/>
        </a:spcAft>
        <a:defRPr sz="1125">
          <a:solidFill>
            <a:schemeClr val="tx1"/>
          </a:solidFill>
          <a:latin typeface="Arial" charset="0"/>
          <a:cs typeface="+mn-cs"/>
        </a:defRPr>
      </a:lvl8pPr>
      <a:lvl9pPr marL="2185933" indent="-128585" algn="l" rtl="0" eaLnBrk="1" fontAlgn="base" hangingPunct="1">
        <a:spcBef>
          <a:spcPct val="20000"/>
        </a:spcBef>
        <a:spcAft>
          <a:spcPct val="0"/>
        </a:spcAft>
        <a:defRPr sz="1125">
          <a:solidFill>
            <a:schemeClr val="tx1"/>
          </a:solidFill>
          <a:latin typeface="Arial" charset="0"/>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hyperlink" Target="https://www.linkedin.com/in/bill-filip-805b145/" TargetMode="External"/><Relationship Id="rId4" Type="http://schemas.openxmlformats.org/officeDocument/2006/relationships/hyperlink" Target="https://www.linkedin.com/in/anthonypetrac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9E21304-EC04-4E04-459D-E6DA575E09B3}"/>
              </a:ext>
            </a:extLst>
          </p:cNvPr>
          <p:cNvSpPr>
            <a:spLocks noGrp="1"/>
          </p:cNvSpPr>
          <p:nvPr>
            <p:ph idx="1"/>
          </p:nvPr>
        </p:nvSpPr>
        <p:spPr>
          <a:xfrm>
            <a:off x="457200" y="2104140"/>
            <a:ext cx="8229600" cy="3629910"/>
          </a:xfrm>
        </p:spPr>
        <p:txBody>
          <a:bodyPr/>
          <a:lstStyle/>
          <a:p>
            <a:endParaRPr lang="en-US" b="1" dirty="0">
              <a:latin typeface="Poppins" panose="00000500000000000000" pitchFamily="2" charset="0"/>
              <a:cs typeface="Poppins" panose="00000500000000000000" pitchFamily="2" charset="0"/>
            </a:endParaRPr>
          </a:p>
          <a:p>
            <a:pPr algn="ctr"/>
            <a:endParaRPr lang="en-US" b="1" dirty="0">
              <a:solidFill>
                <a:srgbClr val="2F669A"/>
              </a:solidFill>
              <a:latin typeface="Poppins" panose="00000500000000000000" pitchFamily="2" charset="0"/>
              <a:cs typeface="Poppins" panose="00000500000000000000" pitchFamily="2" charset="0"/>
            </a:endParaRPr>
          </a:p>
          <a:p>
            <a:pPr algn="ctr"/>
            <a:endParaRPr lang="en-US" b="1" dirty="0">
              <a:solidFill>
                <a:srgbClr val="2F669A"/>
              </a:solidFill>
              <a:latin typeface="Poppins" panose="00000500000000000000" pitchFamily="2" charset="0"/>
              <a:cs typeface="Poppins" panose="00000500000000000000" pitchFamily="2" charset="0"/>
            </a:endParaRPr>
          </a:p>
          <a:p>
            <a:pPr algn="ctr"/>
            <a:endParaRPr lang="en-US" b="1" dirty="0">
              <a:solidFill>
                <a:srgbClr val="2F669A"/>
              </a:solidFill>
              <a:cs typeface="Poppins" panose="00000500000000000000" pitchFamily="2" charset="0"/>
            </a:endParaRPr>
          </a:p>
          <a:p>
            <a:pPr algn="ctr"/>
            <a:endParaRPr lang="en-US" b="1" dirty="0">
              <a:solidFill>
                <a:srgbClr val="2F669A"/>
              </a:solidFill>
              <a:cs typeface="Poppins" panose="00000500000000000000" pitchFamily="2" charset="0"/>
            </a:endParaRPr>
          </a:p>
          <a:p>
            <a:pPr algn="ctr"/>
            <a:endParaRPr lang="en-US" b="1" dirty="0">
              <a:solidFill>
                <a:srgbClr val="2F669A"/>
              </a:solidFill>
              <a:cs typeface="Poppins" panose="00000500000000000000" pitchFamily="2" charset="0"/>
            </a:endParaRPr>
          </a:p>
          <a:p>
            <a:pPr algn="r"/>
            <a:endParaRPr lang="en-US" b="1" dirty="0">
              <a:solidFill>
                <a:srgbClr val="2F669A"/>
              </a:solidFill>
              <a:cs typeface="Poppins" panose="00000500000000000000" pitchFamily="2" charset="0"/>
            </a:endParaRPr>
          </a:p>
          <a:p>
            <a:pPr algn="r"/>
            <a:endParaRPr lang="en-US" b="1" dirty="0">
              <a:solidFill>
                <a:srgbClr val="2F669A"/>
              </a:solidFill>
              <a:cs typeface="Poppins" panose="00000500000000000000" pitchFamily="2" charset="0"/>
            </a:endParaRPr>
          </a:p>
          <a:p>
            <a:pPr algn="r"/>
            <a:endParaRPr lang="en-US" b="1" dirty="0">
              <a:solidFill>
                <a:srgbClr val="2F669A"/>
              </a:solidFill>
              <a:cs typeface="Poppins" panose="00000500000000000000" pitchFamily="2" charset="0"/>
            </a:endParaRPr>
          </a:p>
          <a:p>
            <a:pPr algn="r"/>
            <a:endParaRPr lang="en-US" b="1" dirty="0">
              <a:solidFill>
                <a:srgbClr val="2F669A"/>
              </a:solidFill>
              <a:latin typeface="Poppins" panose="00000500000000000000" pitchFamily="2" charset="0"/>
              <a:cs typeface="Poppins" panose="00000500000000000000" pitchFamily="2" charset="0"/>
            </a:endParaRPr>
          </a:p>
          <a:p>
            <a:pPr algn="ctr"/>
            <a:r>
              <a:rPr lang="en-US" b="1" dirty="0">
                <a:solidFill>
                  <a:srgbClr val="2F669A"/>
                </a:solidFill>
                <a:latin typeface="Poppins" panose="00000500000000000000" pitchFamily="2" charset="0"/>
                <a:cs typeface="Poppins" panose="00000500000000000000" pitchFamily="2" charset="0"/>
              </a:rPr>
              <a:t>Improve Candidate Credibility with Digital Reference Checks</a:t>
            </a:r>
          </a:p>
          <a:p>
            <a:pPr algn="r"/>
            <a:endParaRPr lang="en-US" b="1" dirty="0">
              <a:solidFill>
                <a:srgbClr val="2F669A"/>
              </a:solidFill>
              <a:latin typeface="Poppins" panose="00000500000000000000" pitchFamily="2" charset="0"/>
              <a:cs typeface="Poppins" panose="00000500000000000000" pitchFamily="2" charset="0"/>
            </a:endParaRPr>
          </a:p>
          <a:p>
            <a:pPr algn="r"/>
            <a:endParaRPr lang="en-US" b="1" dirty="0">
              <a:solidFill>
                <a:srgbClr val="2F669A"/>
              </a:solidFill>
              <a:latin typeface="Poppins" panose="00000500000000000000" pitchFamily="2" charset="0"/>
              <a:cs typeface="Poppins" panose="00000500000000000000" pitchFamily="2" charset="0"/>
            </a:endParaRPr>
          </a:p>
          <a:p>
            <a:pPr algn="r"/>
            <a:endParaRPr lang="en-US" b="1" dirty="0">
              <a:solidFill>
                <a:srgbClr val="2F669A"/>
              </a:solidFill>
              <a:cs typeface="Poppins" panose="00000500000000000000" pitchFamily="2" charset="0"/>
            </a:endParaRPr>
          </a:p>
        </p:txBody>
      </p:sp>
      <p:sp>
        <p:nvSpPr>
          <p:cNvPr id="3" name="TextBox 2">
            <a:extLst>
              <a:ext uri="{FF2B5EF4-FFF2-40B4-BE49-F238E27FC236}">
                <a16:creationId xmlns:a16="http://schemas.microsoft.com/office/drawing/2014/main" id="{15D1F519-D567-0E1F-9EB8-8557CF7B4E85}"/>
              </a:ext>
            </a:extLst>
          </p:cNvPr>
          <p:cNvSpPr txBox="1"/>
          <p:nvPr/>
        </p:nvSpPr>
        <p:spPr>
          <a:xfrm>
            <a:off x="2285999" y="1832975"/>
            <a:ext cx="4572000" cy="461665"/>
          </a:xfrm>
          <a:prstGeom prst="rect">
            <a:avLst/>
          </a:prstGeom>
          <a:noFill/>
        </p:spPr>
        <p:txBody>
          <a:bodyPr wrap="square">
            <a:spAutoFit/>
          </a:bodyPr>
          <a:lstStyle/>
          <a:p>
            <a:pPr algn="ctr"/>
            <a:r>
              <a:rPr lang="en-US" sz="2400" b="1" dirty="0">
                <a:solidFill>
                  <a:srgbClr val="2F669A"/>
                </a:solidFill>
                <a:latin typeface="Poppins" panose="00000500000000000000" pitchFamily="2" charset="0"/>
                <a:cs typeface="Poppins" panose="00000500000000000000" pitchFamily="2" charset="0"/>
              </a:rPr>
              <a:t>Welcome to ProboTalent</a:t>
            </a:r>
          </a:p>
        </p:txBody>
      </p:sp>
      <p:pic>
        <p:nvPicPr>
          <p:cNvPr id="5" name="Picture 4" descr="A black text with two people&#10;&#10;Description automatically generated">
            <a:extLst>
              <a:ext uri="{FF2B5EF4-FFF2-40B4-BE49-F238E27FC236}">
                <a16:creationId xmlns:a16="http://schemas.microsoft.com/office/drawing/2014/main" id="{2F8EA075-78C2-4F70-D5EA-69B012EB6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44" y="2684059"/>
            <a:ext cx="7476855" cy="2059392"/>
          </a:xfrm>
          <a:prstGeom prst="rect">
            <a:avLst/>
          </a:prstGeom>
        </p:spPr>
      </p:pic>
    </p:spTree>
    <p:extLst>
      <p:ext uri="{BB962C8B-B14F-4D97-AF65-F5344CB8AC3E}">
        <p14:creationId xmlns:p14="http://schemas.microsoft.com/office/powerpoint/2010/main" val="376600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5200156D-1F23-2977-9949-89007B25880F}"/>
              </a:ext>
            </a:extLst>
          </p:cNvPr>
          <p:cNvSpPr txBox="1">
            <a:spLocks/>
          </p:cNvSpPr>
          <p:nvPr/>
        </p:nvSpPr>
        <p:spPr bwMode="auto">
          <a:xfrm>
            <a:off x="4667795" y="2494883"/>
            <a:ext cx="4048431" cy="344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557199"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2pPr>
            <a:lvl3pPr marL="900091"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3pPr>
            <a:lvl4pPr marL="1200120" indent="-171446"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4pPr>
            <a:lvl5pPr marL="1585874"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5pPr>
            <a:lvl6pPr marL="1885903" indent="-171446" algn="l" rtl="0" eaLnBrk="1" fontAlgn="base" hangingPunct="1">
              <a:spcBef>
                <a:spcPct val="20000"/>
              </a:spcBef>
              <a:spcAft>
                <a:spcPct val="0"/>
              </a:spcAft>
              <a:defRPr sz="1200">
                <a:solidFill>
                  <a:schemeClr val="tx1"/>
                </a:solidFill>
                <a:latin typeface="Arial" charset="0"/>
                <a:cs typeface="+mn-cs"/>
              </a:defRPr>
            </a:lvl6pPr>
            <a:lvl7pPr marL="2228795" indent="-171446" algn="l" rtl="0" eaLnBrk="1" fontAlgn="base" hangingPunct="1">
              <a:spcBef>
                <a:spcPct val="20000"/>
              </a:spcBef>
              <a:spcAft>
                <a:spcPct val="0"/>
              </a:spcAft>
              <a:defRPr sz="1200">
                <a:solidFill>
                  <a:schemeClr val="tx1"/>
                </a:solidFill>
                <a:latin typeface="Arial" charset="0"/>
                <a:cs typeface="+mn-cs"/>
              </a:defRPr>
            </a:lvl7pPr>
            <a:lvl8pPr marL="2571686" indent="-171446" algn="l" rtl="0" eaLnBrk="1" fontAlgn="base" hangingPunct="1">
              <a:spcBef>
                <a:spcPct val="20000"/>
              </a:spcBef>
              <a:spcAft>
                <a:spcPct val="0"/>
              </a:spcAft>
              <a:defRPr sz="1500">
                <a:solidFill>
                  <a:schemeClr val="tx1"/>
                </a:solidFill>
                <a:latin typeface="Arial" charset="0"/>
                <a:cs typeface="+mn-cs"/>
              </a:defRPr>
            </a:lvl8pPr>
            <a:lvl9pPr marL="2914577" indent="-171446" algn="l" rtl="0" eaLnBrk="1" fontAlgn="base" hangingPunct="1">
              <a:spcBef>
                <a:spcPct val="20000"/>
              </a:spcBef>
              <a:spcAft>
                <a:spcPct val="0"/>
              </a:spcAft>
              <a:defRPr sz="1500">
                <a:solidFill>
                  <a:schemeClr val="tx1"/>
                </a:solidFill>
                <a:latin typeface="Arial" charset="0"/>
                <a:cs typeface="+mn-cs"/>
              </a:defRPr>
            </a:lvl9pPr>
          </a:lstStyle>
          <a:p>
            <a:pPr algn="ctr"/>
            <a:endParaRPr lang="en-US" sz="1050" b="1" dirty="0"/>
          </a:p>
          <a:p>
            <a:pPr algn="ctr"/>
            <a:endParaRPr lang="en-US" sz="1050" b="1" dirty="0"/>
          </a:p>
          <a:p>
            <a:pPr algn="ctr"/>
            <a:endParaRPr lang="en-US" sz="1050" b="1" dirty="0"/>
          </a:p>
          <a:p>
            <a:pPr algn="ctr"/>
            <a:endParaRPr lang="en-US" sz="1050" b="1" dirty="0"/>
          </a:p>
          <a:p>
            <a:pPr algn="ctr"/>
            <a:endParaRPr lang="en-US" sz="1050" b="1" dirty="0"/>
          </a:p>
          <a:p>
            <a:r>
              <a:rPr lang="en-US" sz="1050" b="1" dirty="0"/>
              <a:t>Delancey Street Partners | Founder and Managing Partner | 12 Years</a:t>
            </a:r>
          </a:p>
          <a:p>
            <a:pPr marL="214313" indent="-214313">
              <a:buFont typeface="Arial" panose="020B0604020202020204" pitchFamily="34" charset="0"/>
              <a:buChar char="•"/>
            </a:pPr>
            <a:r>
              <a:rPr lang="en-US" sz="1050" dirty="0"/>
              <a:t>Present – Managing Partner with a particular strength in all areas of the Human Capital Management (HCM) sector including service models (staffing, professional services, RPO, executive search), outsourcing models (HRO/BPO) and SaaS technology models (all talent acquisition areas, talent management, payroll, PEO, EOR, assessment and background screening.) </a:t>
            </a:r>
          </a:p>
          <a:p>
            <a:pPr marL="214313" indent="-214313">
              <a:buFont typeface="Arial" panose="020B0604020202020204" pitchFamily="34" charset="0"/>
              <a:buChar char="•"/>
            </a:pPr>
            <a:endParaRPr lang="en-US" sz="1050" b="1" dirty="0"/>
          </a:p>
          <a:p>
            <a:r>
              <a:rPr lang="en-US" sz="1050" b="1" dirty="0"/>
              <a:t>R.W. Baird Venture Partners | Co-Founder, Partner, Head of Business &amp; Technology Services Investing  | 12 Years</a:t>
            </a:r>
          </a:p>
          <a:p>
            <a:pPr marL="214313" indent="-214313">
              <a:buFont typeface="Arial" panose="020B0604020202020204" pitchFamily="34" charset="0"/>
              <a:buChar char="•"/>
            </a:pPr>
            <a:r>
              <a:rPr lang="en-US" sz="1050" dirty="0"/>
              <a:t>Bill has participated on the Boards of many Leading HCM Technology Companies including: </a:t>
            </a:r>
            <a:r>
              <a:rPr lang="en-US" sz="1050" b="1" dirty="0"/>
              <a:t>GR8 People, Paychoice Payroll, Cielo Talent, SnagAJob.com, HireRight, Patina Solutions, Smartime, Driving Dynamics, Inside Track and HR Tech Alliances.</a:t>
            </a:r>
          </a:p>
        </p:txBody>
      </p:sp>
      <p:sp>
        <p:nvSpPr>
          <p:cNvPr id="2" name="Title 1">
            <a:extLst>
              <a:ext uri="{FF2B5EF4-FFF2-40B4-BE49-F238E27FC236}">
                <a16:creationId xmlns:a16="http://schemas.microsoft.com/office/drawing/2014/main" id="{9E870FD1-D312-9876-E66C-04A479B53F7E}"/>
              </a:ext>
            </a:extLst>
          </p:cNvPr>
          <p:cNvSpPr>
            <a:spLocks noGrp="1"/>
          </p:cNvSpPr>
          <p:nvPr>
            <p:ph type="title"/>
          </p:nvPr>
        </p:nvSpPr>
        <p:spPr/>
        <p:txBody>
          <a:bodyPr/>
          <a:lstStyle/>
          <a:p>
            <a:r>
              <a:rPr lang="en-US" dirty="0">
                <a:latin typeface="Poppins" panose="00000500000000000000" pitchFamily="2" charset="0"/>
                <a:cs typeface="Poppins" panose="00000500000000000000" pitchFamily="2" charset="0"/>
              </a:rPr>
              <a:t>ProboTalent Founders | Extensive HR Technology Experience</a:t>
            </a:r>
          </a:p>
        </p:txBody>
      </p:sp>
      <p:sp>
        <p:nvSpPr>
          <p:cNvPr id="7" name="Content Placeholder 6">
            <a:extLst>
              <a:ext uri="{FF2B5EF4-FFF2-40B4-BE49-F238E27FC236}">
                <a16:creationId xmlns:a16="http://schemas.microsoft.com/office/drawing/2014/main" id="{CA65CDBD-5CC0-EFC6-37D8-2391E5A24D33}"/>
              </a:ext>
            </a:extLst>
          </p:cNvPr>
          <p:cNvSpPr>
            <a:spLocks noGrp="1"/>
          </p:cNvSpPr>
          <p:nvPr>
            <p:ph idx="1"/>
          </p:nvPr>
        </p:nvSpPr>
        <p:spPr>
          <a:xfrm>
            <a:off x="590696" y="2481981"/>
            <a:ext cx="3798295" cy="3472512"/>
          </a:xfrm>
        </p:spPr>
        <p:txBody>
          <a:bodyPr/>
          <a:lstStyle/>
          <a:p>
            <a:pPr marL="214313" indent="-214313">
              <a:buFont typeface="Arial" panose="020B0604020202020204" pitchFamily="34" charset="0"/>
              <a:buChar char="•"/>
            </a:pPr>
            <a:endParaRPr lang="en-US" sz="1050" b="1" dirty="0"/>
          </a:p>
          <a:p>
            <a:pPr marL="214313" indent="-214313">
              <a:buFont typeface="Arial" panose="020B0604020202020204" pitchFamily="34" charset="0"/>
              <a:buChar char="•"/>
            </a:pPr>
            <a:endParaRPr lang="en-US" sz="1050" b="1" dirty="0"/>
          </a:p>
          <a:p>
            <a:pPr marL="214313" indent="-214313">
              <a:buFont typeface="Arial" panose="020B0604020202020204" pitchFamily="34" charset="0"/>
              <a:buChar char="•"/>
            </a:pPr>
            <a:endParaRPr lang="en-US" sz="1050" b="1" dirty="0"/>
          </a:p>
          <a:p>
            <a:pPr marL="214313" indent="-214313">
              <a:buFont typeface="Arial" panose="020B0604020202020204" pitchFamily="34" charset="0"/>
              <a:buChar char="•"/>
            </a:pPr>
            <a:endParaRPr lang="en-US" sz="1050" b="1" dirty="0"/>
          </a:p>
          <a:p>
            <a:pPr marL="214313" indent="-214313">
              <a:buFont typeface="Arial" panose="020B0604020202020204" pitchFamily="34" charset="0"/>
              <a:buChar char="•"/>
            </a:pPr>
            <a:endParaRPr lang="en-US" sz="1050" b="1" dirty="0"/>
          </a:p>
          <a:p>
            <a:r>
              <a:rPr lang="en-US" sz="1050" b="1" dirty="0"/>
              <a:t>ProboTalent, LLC | Founder, Chief Executive Officer | 4 Years</a:t>
            </a:r>
            <a:endParaRPr lang="en-US" sz="1050" dirty="0"/>
          </a:p>
          <a:p>
            <a:pPr marL="214313" indent="-214313">
              <a:buFont typeface="Arial" panose="020B0604020202020204" pitchFamily="34" charset="0"/>
              <a:buChar char="•"/>
            </a:pPr>
            <a:r>
              <a:rPr lang="en-US" sz="1050" dirty="0"/>
              <a:t>Digital Reference Checks and Candidate Credibility Platform</a:t>
            </a:r>
          </a:p>
          <a:p>
            <a:pPr marL="214313" indent="-214313">
              <a:buFont typeface="Arial" panose="020B0604020202020204" pitchFamily="34" charset="0"/>
              <a:buChar char="•"/>
            </a:pPr>
            <a:endParaRPr lang="en-US" sz="1050" b="1" dirty="0"/>
          </a:p>
          <a:p>
            <a:r>
              <a:rPr lang="en-US" sz="1050" b="1" dirty="0"/>
              <a:t>Valiant Payroll | Founder and Chief Executive Officer | 23 Years </a:t>
            </a:r>
          </a:p>
          <a:p>
            <a:pPr marL="214313" indent="-214313">
              <a:buFont typeface="Arial" panose="020B0604020202020204" pitchFamily="34" charset="0"/>
              <a:buChar char="•"/>
            </a:pPr>
            <a:r>
              <a:rPr lang="en-US" sz="1050" dirty="0"/>
              <a:t>Payroll, TLM and HRIS focused on Large Hourly Workforces </a:t>
            </a:r>
          </a:p>
          <a:p>
            <a:pPr marL="214313" indent="-214313">
              <a:buFont typeface="Arial" panose="020B0604020202020204" pitchFamily="34" charset="0"/>
              <a:buChar char="•"/>
            </a:pPr>
            <a:r>
              <a:rPr lang="en-US" sz="1050" dirty="0"/>
              <a:t>2 Million employees serviced | $ 6 Billion in Annual Payroll </a:t>
            </a:r>
          </a:p>
          <a:p>
            <a:pPr marL="214313" indent="-214313">
              <a:buFont typeface="Arial" panose="020B0604020202020204" pitchFamily="34" charset="0"/>
              <a:buChar char="•"/>
            </a:pPr>
            <a:r>
              <a:rPr lang="en-US" sz="1050" dirty="0"/>
              <a:t>Federal, 50 States, Local, Labor, Wage and Hour Compliance</a:t>
            </a:r>
          </a:p>
          <a:p>
            <a:pPr marL="214313" indent="-214313">
              <a:buFont typeface="Arial" panose="020B0604020202020204" pitchFamily="34" charset="0"/>
              <a:buChar char="•"/>
            </a:pPr>
            <a:r>
              <a:rPr lang="en-US" sz="1050" dirty="0"/>
              <a:t>$ 57 Million Majority Recap in 2016, Retired as CEO in 2019</a:t>
            </a:r>
          </a:p>
          <a:p>
            <a:pPr marL="214313" indent="-214313">
              <a:buFont typeface="Arial" panose="020B0604020202020204" pitchFamily="34" charset="0"/>
              <a:buChar char="•"/>
            </a:pPr>
            <a:r>
              <a:rPr lang="en-US" sz="1050" dirty="0"/>
              <a:t>$ 150 Million K1 Investment Management in 2019</a:t>
            </a:r>
            <a:endParaRPr lang="en-US" sz="1050" b="1" dirty="0"/>
          </a:p>
          <a:p>
            <a:pPr marL="214313" indent="-214313">
              <a:buFont typeface="Arial" panose="020B0604020202020204" pitchFamily="34" charset="0"/>
              <a:buChar char="•"/>
            </a:pPr>
            <a:endParaRPr lang="en-US" sz="1050" dirty="0"/>
          </a:p>
          <a:p>
            <a:r>
              <a:rPr lang="en-US" sz="1050" b="1" dirty="0"/>
              <a:t>OCS Group | Partner, Chief Operating Officer | 8 Years </a:t>
            </a:r>
          </a:p>
          <a:p>
            <a:pPr marL="214313" indent="-214313">
              <a:buFont typeface="Arial" panose="020B0604020202020204" pitchFamily="34" charset="0"/>
              <a:buChar char="•"/>
            </a:pPr>
            <a:r>
              <a:rPr lang="en-US" sz="1050" dirty="0"/>
              <a:t>Staffing and Security Guard Firm | Grew business from 150 to 2,500 Employees and sold to Rentokil, United Kingdom</a:t>
            </a:r>
          </a:p>
          <a:p>
            <a:endParaRPr lang="en-US" sz="1050" dirty="0"/>
          </a:p>
        </p:txBody>
      </p:sp>
      <p:sp>
        <p:nvSpPr>
          <p:cNvPr id="10" name="TextBox 9">
            <a:extLst>
              <a:ext uri="{FF2B5EF4-FFF2-40B4-BE49-F238E27FC236}">
                <a16:creationId xmlns:a16="http://schemas.microsoft.com/office/drawing/2014/main" id="{FE2973AC-06DB-6CA7-4612-D3148D6FCE50}"/>
              </a:ext>
            </a:extLst>
          </p:cNvPr>
          <p:cNvSpPr txBox="1"/>
          <p:nvPr/>
        </p:nvSpPr>
        <p:spPr>
          <a:xfrm>
            <a:off x="1492519" y="2382874"/>
            <a:ext cx="2293631" cy="577081"/>
          </a:xfrm>
          <a:prstGeom prst="rect">
            <a:avLst/>
          </a:prstGeom>
          <a:noFill/>
          <a:ln>
            <a:noFill/>
          </a:ln>
        </p:spPr>
        <p:txBody>
          <a:bodyPr wrap="square" rtlCol="0">
            <a:spAutoFit/>
          </a:bodyPr>
          <a:lstStyle/>
          <a:p>
            <a:r>
              <a:rPr lang="en-US" sz="1050" dirty="0"/>
              <a:t>Anthony Petraco</a:t>
            </a:r>
          </a:p>
          <a:p>
            <a:r>
              <a:rPr lang="en-US" sz="1050" dirty="0"/>
              <a:t>ProboTalent LLC</a:t>
            </a:r>
          </a:p>
          <a:p>
            <a:r>
              <a:rPr lang="en-US" sz="1050" dirty="0"/>
              <a:t>Co-Founder | Chief Executive Officer</a:t>
            </a:r>
          </a:p>
        </p:txBody>
      </p:sp>
      <p:pic>
        <p:nvPicPr>
          <p:cNvPr id="4" name="Picture 3">
            <a:extLst>
              <a:ext uri="{FF2B5EF4-FFF2-40B4-BE49-F238E27FC236}">
                <a16:creationId xmlns:a16="http://schemas.microsoft.com/office/drawing/2014/main" id="{E8279356-DEFC-0698-B622-EB55042A2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47" y="2286000"/>
            <a:ext cx="812261" cy="747747"/>
          </a:xfrm>
          <a:prstGeom prst="rect">
            <a:avLst/>
          </a:prstGeom>
        </p:spPr>
      </p:pic>
      <p:sp>
        <p:nvSpPr>
          <p:cNvPr id="6" name="TextBox 5">
            <a:extLst>
              <a:ext uri="{FF2B5EF4-FFF2-40B4-BE49-F238E27FC236}">
                <a16:creationId xmlns:a16="http://schemas.microsoft.com/office/drawing/2014/main" id="{AEB39D11-48BD-6368-66C2-313A397779AC}"/>
              </a:ext>
            </a:extLst>
          </p:cNvPr>
          <p:cNvSpPr txBox="1"/>
          <p:nvPr/>
        </p:nvSpPr>
        <p:spPr>
          <a:xfrm>
            <a:off x="5499157" y="2392693"/>
            <a:ext cx="1781258" cy="577081"/>
          </a:xfrm>
          <a:prstGeom prst="rect">
            <a:avLst/>
          </a:prstGeom>
          <a:noFill/>
        </p:spPr>
        <p:txBody>
          <a:bodyPr wrap="none" rtlCol="0">
            <a:spAutoFit/>
          </a:bodyPr>
          <a:lstStyle/>
          <a:p>
            <a:r>
              <a:rPr lang="en-US" sz="1050" dirty="0"/>
              <a:t>Bill Filip</a:t>
            </a:r>
          </a:p>
          <a:p>
            <a:r>
              <a:rPr lang="en-US" sz="1050" dirty="0"/>
              <a:t>ProboTalent LLC</a:t>
            </a:r>
          </a:p>
          <a:p>
            <a:r>
              <a:rPr lang="en-US" sz="1050" dirty="0"/>
              <a:t>Co-Founder | Board Member</a:t>
            </a:r>
          </a:p>
        </p:txBody>
      </p:sp>
      <p:pic>
        <p:nvPicPr>
          <p:cNvPr id="9" name="Picture 8" descr="A person in glasses with his arms crossed&#10;&#10;Description automatically generated">
            <a:extLst>
              <a:ext uri="{FF2B5EF4-FFF2-40B4-BE49-F238E27FC236}">
                <a16:creationId xmlns:a16="http://schemas.microsoft.com/office/drawing/2014/main" id="{7BB9D008-7B8A-88B4-2DA2-841B464E77B8}"/>
              </a:ext>
            </a:extLst>
          </p:cNvPr>
          <p:cNvPicPr>
            <a:picLocks noChangeAspect="1"/>
          </p:cNvPicPr>
          <p:nvPr/>
        </p:nvPicPr>
        <p:blipFill rotWithShape="1">
          <a:blip r:embed="rId3">
            <a:extLst>
              <a:ext uri="{28A0092B-C50C-407E-A947-70E740481C1C}">
                <a14:useLocalDpi xmlns:a14="http://schemas.microsoft.com/office/drawing/2010/main" val="0"/>
              </a:ext>
            </a:extLst>
          </a:blip>
          <a:srcRect l="10209" t="4127" r="17483" b="29561"/>
          <a:stretch/>
        </p:blipFill>
        <p:spPr>
          <a:xfrm>
            <a:off x="4667795" y="2301319"/>
            <a:ext cx="803369" cy="736747"/>
          </a:xfrm>
          <a:prstGeom prst="rect">
            <a:avLst/>
          </a:prstGeom>
        </p:spPr>
      </p:pic>
      <p:sp>
        <p:nvSpPr>
          <p:cNvPr id="3" name="Title 1">
            <a:extLst>
              <a:ext uri="{FF2B5EF4-FFF2-40B4-BE49-F238E27FC236}">
                <a16:creationId xmlns:a16="http://schemas.microsoft.com/office/drawing/2014/main" id="{7018A86E-DCC9-0A1E-09D0-1E778E05E935}"/>
              </a:ext>
            </a:extLst>
          </p:cNvPr>
          <p:cNvSpPr txBox="1">
            <a:spLocks/>
          </p:cNvSpPr>
          <p:nvPr/>
        </p:nvSpPr>
        <p:spPr bwMode="auto">
          <a:xfrm>
            <a:off x="422419" y="1828800"/>
            <a:ext cx="816725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r" rtl="0" eaLnBrk="0" fontAlgn="base" hangingPunct="0">
              <a:spcBef>
                <a:spcPct val="0"/>
              </a:spcBef>
              <a:spcAft>
                <a:spcPct val="0"/>
              </a:spcAft>
              <a:defRPr b="1">
                <a:solidFill>
                  <a:schemeClr val="tx2"/>
                </a:solidFill>
                <a:latin typeface="+mj-lt"/>
                <a:ea typeface="ＭＳ Ｐゴシック" charset="0"/>
                <a:cs typeface="+mj-cs"/>
              </a:defRPr>
            </a:lvl1pPr>
            <a:lvl2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2pPr>
            <a:lvl3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3pPr>
            <a:lvl4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4pPr>
            <a:lvl5pPr algn="r" rtl="0" eaLnBrk="0" fontAlgn="base" hangingPunct="0">
              <a:spcBef>
                <a:spcPct val="0"/>
              </a:spcBef>
              <a:spcAft>
                <a:spcPct val="0"/>
              </a:spcAft>
              <a:defRPr b="1">
                <a:solidFill>
                  <a:schemeClr val="tx2"/>
                </a:solidFill>
                <a:latin typeface="Calibri" pitchFamily="34" charset="0"/>
                <a:ea typeface="ＭＳ Ｐゴシック" charset="0"/>
                <a:cs typeface="Arial" charset="0"/>
              </a:defRPr>
            </a:lvl5pPr>
            <a:lvl6pPr marL="257169" algn="r" rtl="0" eaLnBrk="1" fontAlgn="base" hangingPunct="1">
              <a:spcBef>
                <a:spcPct val="0"/>
              </a:spcBef>
              <a:spcAft>
                <a:spcPct val="0"/>
              </a:spcAft>
              <a:defRPr b="1">
                <a:solidFill>
                  <a:schemeClr val="tx2"/>
                </a:solidFill>
                <a:latin typeface="Calibri" pitchFamily="34" charset="0"/>
                <a:cs typeface="Arial" charset="0"/>
              </a:defRPr>
            </a:lvl6pPr>
            <a:lvl7pPr marL="514337" algn="r" rtl="0" eaLnBrk="1" fontAlgn="base" hangingPunct="1">
              <a:spcBef>
                <a:spcPct val="0"/>
              </a:spcBef>
              <a:spcAft>
                <a:spcPct val="0"/>
              </a:spcAft>
              <a:defRPr b="1">
                <a:solidFill>
                  <a:schemeClr val="tx2"/>
                </a:solidFill>
                <a:latin typeface="Calibri" pitchFamily="34" charset="0"/>
                <a:cs typeface="Arial" charset="0"/>
              </a:defRPr>
            </a:lvl7pPr>
            <a:lvl8pPr marL="771506" algn="r" rtl="0" eaLnBrk="1" fontAlgn="base" hangingPunct="1">
              <a:spcBef>
                <a:spcPct val="0"/>
              </a:spcBef>
              <a:spcAft>
                <a:spcPct val="0"/>
              </a:spcAft>
              <a:defRPr b="1">
                <a:solidFill>
                  <a:schemeClr val="tx2"/>
                </a:solidFill>
                <a:latin typeface="Calibri" pitchFamily="34" charset="0"/>
                <a:cs typeface="Arial" charset="0"/>
              </a:defRPr>
            </a:lvl8pPr>
            <a:lvl9pPr marL="1028675" algn="r" rtl="0" eaLnBrk="1" fontAlgn="base" hangingPunct="1">
              <a:spcBef>
                <a:spcPct val="0"/>
              </a:spcBef>
              <a:spcAft>
                <a:spcPct val="0"/>
              </a:spcAft>
              <a:defRPr b="1">
                <a:solidFill>
                  <a:schemeClr val="tx2"/>
                </a:solidFill>
                <a:latin typeface="Calibri" pitchFamily="34" charset="0"/>
                <a:cs typeface="Arial" charset="0"/>
              </a:defRPr>
            </a:lvl9pPr>
          </a:lstStyle>
          <a:p>
            <a:pPr algn="ctr"/>
            <a:endParaRPr lang="en-US" sz="1400" kern="0" dirty="0">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F418D9C9-BCAF-78D6-7A24-BBC658CDA50A}"/>
              </a:ext>
            </a:extLst>
          </p:cNvPr>
          <p:cNvSpPr txBox="1"/>
          <p:nvPr/>
        </p:nvSpPr>
        <p:spPr>
          <a:xfrm>
            <a:off x="1499659" y="2891469"/>
            <a:ext cx="2643410" cy="246221"/>
          </a:xfrm>
          <a:prstGeom prst="rect">
            <a:avLst/>
          </a:prstGeom>
          <a:noFill/>
        </p:spPr>
        <p:txBody>
          <a:bodyPr wrap="square">
            <a:spAutoFit/>
          </a:bodyPr>
          <a:lstStyle/>
          <a:p>
            <a:r>
              <a:rPr lang="en-US" sz="1000" dirty="0">
                <a:solidFill>
                  <a:srgbClr val="007CF2"/>
                </a:solidFill>
                <a:hlinkClick r:id="rId4"/>
              </a:rPr>
              <a:t>https://www.linkedin.com/in/anthonypetraco/</a:t>
            </a:r>
            <a:r>
              <a:rPr lang="en-US" sz="1000" dirty="0">
                <a:solidFill>
                  <a:srgbClr val="007CF2"/>
                </a:solidFill>
              </a:rPr>
              <a:t> </a:t>
            </a:r>
          </a:p>
        </p:txBody>
      </p:sp>
      <p:sp>
        <p:nvSpPr>
          <p:cNvPr id="13" name="TextBox 12">
            <a:extLst>
              <a:ext uri="{FF2B5EF4-FFF2-40B4-BE49-F238E27FC236}">
                <a16:creationId xmlns:a16="http://schemas.microsoft.com/office/drawing/2014/main" id="{FACE8A54-8528-BF2F-148F-729C7FB1628B}"/>
              </a:ext>
            </a:extLst>
          </p:cNvPr>
          <p:cNvSpPr txBox="1"/>
          <p:nvPr/>
        </p:nvSpPr>
        <p:spPr>
          <a:xfrm>
            <a:off x="5499157" y="2891469"/>
            <a:ext cx="2692343" cy="246221"/>
          </a:xfrm>
          <a:prstGeom prst="rect">
            <a:avLst/>
          </a:prstGeom>
          <a:noFill/>
        </p:spPr>
        <p:txBody>
          <a:bodyPr wrap="square">
            <a:spAutoFit/>
          </a:bodyPr>
          <a:lstStyle/>
          <a:p>
            <a:r>
              <a:rPr lang="en-US" sz="1000" dirty="0">
                <a:solidFill>
                  <a:srgbClr val="007CF2"/>
                </a:solidFill>
                <a:hlinkClick r:id="rId5"/>
              </a:rPr>
              <a:t>https://www.linkedin.com/in/bill-filip-805b145/</a:t>
            </a:r>
            <a:r>
              <a:rPr lang="en-US" sz="1000" dirty="0">
                <a:solidFill>
                  <a:srgbClr val="007CF2"/>
                </a:solidFill>
              </a:rPr>
              <a:t> </a:t>
            </a:r>
          </a:p>
        </p:txBody>
      </p:sp>
    </p:spTree>
    <p:extLst>
      <p:ext uri="{BB962C8B-B14F-4D97-AF65-F5344CB8AC3E}">
        <p14:creationId xmlns:p14="http://schemas.microsoft.com/office/powerpoint/2010/main" val="176623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ED0BA-B70F-5ED7-69F4-ECF9AE34A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DBC5E-A7A4-73D4-2638-223B81085502}"/>
              </a:ext>
            </a:extLst>
          </p:cNvPr>
          <p:cNvSpPr>
            <a:spLocks noGrp="1"/>
          </p:cNvSpPr>
          <p:nvPr>
            <p:ph type="title"/>
          </p:nvPr>
        </p:nvSpPr>
        <p:spPr/>
        <p:txBody>
          <a:bodyPr/>
          <a:lstStyle/>
          <a:p>
            <a:r>
              <a:rPr lang="en-US" dirty="0"/>
              <a:t>RPO Strategic Partner Testimonial</a:t>
            </a:r>
          </a:p>
        </p:txBody>
      </p:sp>
      <p:sp>
        <p:nvSpPr>
          <p:cNvPr id="6" name="Content Placeholder 5">
            <a:extLst>
              <a:ext uri="{FF2B5EF4-FFF2-40B4-BE49-F238E27FC236}">
                <a16:creationId xmlns:a16="http://schemas.microsoft.com/office/drawing/2014/main" id="{50937017-3B7F-9250-67BE-99713EF1E084}"/>
              </a:ext>
            </a:extLst>
          </p:cNvPr>
          <p:cNvSpPr>
            <a:spLocks noGrp="1"/>
          </p:cNvSpPr>
          <p:nvPr>
            <p:ph idx="1"/>
          </p:nvPr>
        </p:nvSpPr>
        <p:spPr>
          <a:xfrm>
            <a:off x="658026" y="1978270"/>
            <a:ext cx="7765610" cy="3406529"/>
          </a:xfrm>
        </p:spPr>
        <p:txBody>
          <a:bodyPr/>
          <a:lstStyle/>
          <a:p>
            <a:pPr>
              <a:spcBef>
                <a:spcPts val="0"/>
              </a:spcBef>
              <a:spcAft>
                <a:spcPts val="0"/>
              </a:spcAft>
            </a:pPr>
            <a:r>
              <a:rPr lang="en-US" sz="1400" dirty="0">
                <a:latin typeface="Calibri" panose="020F0502020204030204" pitchFamily="34" charset="0"/>
                <a:ea typeface="Calibri" panose="020F0502020204030204" pitchFamily="34" charset="0"/>
                <a:cs typeface="Arial" panose="020B0604020202020204" pitchFamily="34" charset="0"/>
              </a:rPr>
              <a:t>"As a leading recruitment process outsourcing firm, our primary objective is to redefine hiring practices for our esteemed clients. Through ProboTalent, we have successfully streamlined the reference checking process, significantly reducing time while providing invaluable insights that enhance our clients' confidence in their hiring decisions.</a:t>
            </a:r>
          </a:p>
          <a:p>
            <a:pPr>
              <a:spcBef>
                <a:spcPts val="0"/>
              </a:spcBef>
              <a:spcAft>
                <a:spcPts val="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0"/>
              </a:spcAft>
            </a:pPr>
            <a:r>
              <a:rPr lang="en-US" sz="1400" dirty="0">
                <a:latin typeface="Calibri" panose="020F0502020204030204" pitchFamily="34" charset="0"/>
                <a:ea typeface="Calibri" panose="020F0502020204030204" pitchFamily="34" charset="0"/>
                <a:cs typeface="Arial" panose="020B0604020202020204" pitchFamily="34" charset="0"/>
              </a:rPr>
              <a:t>"In an age where verifying candidates' authenticity amidst the proliferation of generative AI presents formidable obstacles, ProboTalent stands out as a reliable solution. With its digital capabilities, ProboTalent ensures the credibility of our candidates through independent third-party validation.</a:t>
            </a:r>
          </a:p>
          <a:p>
            <a:pPr>
              <a:spcBef>
                <a:spcPts val="0"/>
              </a:spcBef>
              <a:spcAft>
                <a:spcPts val="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0"/>
              </a:spcAft>
            </a:pPr>
            <a:r>
              <a:rPr lang="en-US" sz="1400" dirty="0">
                <a:latin typeface="Calibri" panose="020F0502020204030204" pitchFamily="34" charset="0"/>
                <a:ea typeface="Calibri" panose="020F0502020204030204" pitchFamily="34" charset="0"/>
                <a:cs typeface="Arial" panose="020B0604020202020204" pitchFamily="34" charset="0"/>
              </a:rPr>
              <a:t>"Furthermore, ProboTalent facilitates access to a pool of passive candidates, enriching our clients' talent pipelines with top-tier individuals sourced directly from their references."</a:t>
            </a:r>
          </a:p>
          <a:p>
            <a:pPr>
              <a:spcBef>
                <a:spcPts val="0"/>
              </a:spcBef>
              <a:spcAft>
                <a:spcPts val="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0"/>
              </a:spcAft>
            </a:pPr>
            <a:r>
              <a:rPr lang="en-US" sz="1400" dirty="0">
                <a:latin typeface="Calibri" panose="020F0502020204030204" pitchFamily="34" charset="0"/>
                <a:ea typeface="Calibri" panose="020F0502020204030204" pitchFamily="34" charset="0"/>
                <a:cs typeface="Arial" panose="020B0604020202020204" pitchFamily="34" charset="0"/>
              </a:rPr>
              <a:t>Senior Recruiting Partner </a:t>
            </a:r>
          </a:p>
          <a:p>
            <a:pPr>
              <a:spcBef>
                <a:spcPts val="0"/>
              </a:spcBef>
              <a:spcAft>
                <a:spcPts val="0"/>
              </a:spcAft>
            </a:pPr>
            <a:r>
              <a:rPr lang="en-US" sz="1400" dirty="0">
                <a:latin typeface="Calibri" panose="020F0502020204030204" pitchFamily="34" charset="0"/>
                <a:ea typeface="Calibri" panose="020F0502020204030204" pitchFamily="34" charset="0"/>
                <a:cs typeface="Arial" panose="020B0604020202020204" pitchFamily="34" charset="0"/>
              </a:rPr>
              <a:t>Leading, Award Winning  RPO</a:t>
            </a:r>
          </a:p>
          <a:p>
            <a:endParaRPr lang="en-US" sz="1400" dirty="0"/>
          </a:p>
        </p:txBody>
      </p:sp>
      <p:pic>
        <p:nvPicPr>
          <p:cNvPr id="5" name="Picture 4">
            <a:extLst>
              <a:ext uri="{FF2B5EF4-FFF2-40B4-BE49-F238E27FC236}">
                <a16:creationId xmlns:a16="http://schemas.microsoft.com/office/drawing/2014/main" id="{9ECCA8F2-0909-9463-D1B9-AE70B3BC0B36}"/>
              </a:ext>
            </a:extLst>
          </p:cNvPr>
          <p:cNvPicPr>
            <a:picLocks noChangeAspect="1"/>
          </p:cNvPicPr>
          <p:nvPr/>
        </p:nvPicPr>
        <p:blipFill>
          <a:blip r:embed="rId2"/>
          <a:stretch>
            <a:fillRect/>
          </a:stretch>
        </p:blipFill>
        <p:spPr>
          <a:xfrm>
            <a:off x="2877419" y="5573944"/>
            <a:ext cx="2546987" cy="856627"/>
          </a:xfrm>
          <a:prstGeom prst="rect">
            <a:avLst/>
          </a:prstGeom>
        </p:spPr>
      </p:pic>
      <p:pic>
        <p:nvPicPr>
          <p:cNvPr id="8" name="Picture 7">
            <a:extLst>
              <a:ext uri="{FF2B5EF4-FFF2-40B4-BE49-F238E27FC236}">
                <a16:creationId xmlns:a16="http://schemas.microsoft.com/office/drawing/2014/main" id="{7A59EDED-A29D-B051-F00A-02A543A126AC}"/>
              </a:ext>
            </a:extLst>
          </p:cNvPr>
          <p:cNvPicPr>
            <a:picLocks noChangeAspect="1"/>
          </p:cNvPicPr>
          <p:nvPr/>
        </p:nvPicPr>
        <p:blipFill>
          <a:blip r:embed="rId3"/>
          <a:stretch>
            <a:fillRect/>
          </a:stretch>
        </p:blipFill>
        <p:spPr>
          <a:xfrm>
            <a:off x="5437261" y="5673204"/>
            <a:ext cx="969740" cy="658107"/>
          </a:xfrm>
          <a:prstGeom prst="rect">
            <a:avLst/>
          </a:prstGeom>
        </p:spPr>
      </p:pic>
      <p:pic>
        <p:nvPicPr>
          <p:cNvPr id="10" name="Picture 9">
            <a:extLst>
              <a:ext uri="{FF2B5EF4-FFF2-40B4-BE49-F238E27FC236}">
                <a16:creationId xmlns:a16="http://schemas.microsoft.com/office/drawing/2014/main" id="{77D3F89C-D539-BD36-DFBF-95074E174B6C}"/>
              </a:ext>
            </a:extLst>
          </p:cNvPr>
          <p:cNvPicPr>
            <a:picLocks noChangeAspect="1"/>
          </p:cNvPicPr>
          <p:nvPr/>
        </p:nvPicPr>
        <p:blipFill>
          <a:blip r:embed="rId4"/>
          <a:stretch>
            <a:fillRect/>
          </a:stretch>
        </p:blipFill>
        <p:spPr>
          <a:xfrm>
            <a:off x="6419856" y="5573944"/>
            <a:ext cx="866588" cy="856627"/>
          </a:xfrm>
          <a:prstGeom prst="rect">
            <a:avLst/>
          </a:prstGeom>
        </p:spPr>
      </p:pic>
      <p:pic>
        <p:nvPicPr>
          <p:cNvPr id="4" name="Picture 3">
            <a:extLst>
              <a:ext uri="{FF2B5EF4-FFF2-40B4-BE49-F238E27FC236}">
                <a16:creationId xmlns:a16="http://schemas.microsoft.com/office/drawing/2014/main" id="{DE929FDC-1F03-4240-1C19-502FC238ED35}"/>
              </a:ext>
            </a:extLst>
          </p:cNvPr>
          <p:cNvPicPr>
            <a:picLocks noChangeAspect="1"/>
          </p:cNvPicPr>
          <p:nvPr/>
        </p:nvPicPr>
        <p:blipFill>
          <a:blip r:embed="rId5"/>
          <a:stretch>
            <a:fillRect/>
          </a:stretch>
        </p:blipFill>
        <p:spPr>
          <a:xfrm>
            <a:off x="1903935" y="5640420"/>
            <a:ext cx="960629" cy="723674"/>
          </a:xfrm>
          <a:prstGeom prst="rect">
            <a:avLst/>
          </a:prstGeom>
        </p:spPr>
      </p:pic>
      <p:pic>
        <p:nvPicPr>
          <p:cNvPr id="9" name="Picture 8">
            <a:extLst>
              <a:ext uri="{FF2B5EF4-FFF2-40B4-BE49-F238E27FC236}">
                <a16:creationId xmlns:a16="http://schemas.microsoft.com/office/drawing/2014/main" id="{34064342-B4D6-F3E5-E8D8-A99B96C927EB}"/>
              </a:ext>
            </a:extLst>
          </p:cNvPr>
          <p:cNvPicPr>
            <a:picLocks noChangeAspect="1"/>
          </p:cNvPicPr>
          <p:nvPr/>
        </p:nvPicPr>
        <p:blipFill>
          <a:blip r:embed="rId6"/>
          <a:stretch>
            <a:fillRect/>
          </a:stretch>
        </p:blipFill>
        <p:spPr>
          <a:xfrm>
            <a:off x="512143" y="5630730"/>
            <a:ext cx="1378937" cy="743054"/>
          </a:xfrm>
          <a:prstGeom prst="rect">
            <a:avLst/>
          </a:prstGeom>
        </p:spPr>
      </p:pic>
      <p:pic>
        <p:nvPicPr>
          <p:cNvPr id="12" name="Picture 11">
            <a:extLst>
              <a:ext uri="{FF2B5EF4-FFF2-40B4-BE49-F238E27FC236}">
                <a16:creationId xmlns:a16="http://schemas.microsoft.com/office/drawing/2014/main" id="{A512159E-9A5A-9AE9-E013-A789EE73B54F}"/>
              </a:ext>
            </a:extLst>
          </p:cNvPr>
          <p:cNvPicPr>
            <a:picLocks noChangeAspect="1"/>
          </p:cNvPicPr>
          <p:nvPr/>
        </p:nvPicPr>
        <p:blipFill>
          <a:blip r:embed="rId7"/>
          <a:stretch>
            <a:fillRect/>
          </a:stretch>
        </p:blipFill>
        <p:spPr>
          <a:xfrm>
            <a:off x="7299298" y="5662882"/>
            <a:ext cx="1436094" cy="678751"/>
          </a:xfrm>
          <a:prstGeom prst="rect">
            <a:avLst/>
          </a:prstGeom>
        </p:spPr>
      </p:pic>
    </p:spTree>
    <p:extLst>
      <p:ext uri="{BB962C8B-B14F-4D97-AF65-F5344CB8AC3E}">
        <p14:creationId xmlns:p14="http://schemas.microsoft.com/office/powerpoint/2010/main" val="117286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piece of a puzzle&#10;&#10;Description automatically generated">
            <a:extLst>
              <a:ext uri="{FF2B5EF4-FFF2-40B4-BE49-F238E27FC236}">
                <a16:creationId xmlns:a16="http://schemas.microsoft.com/office/drawing/2014/main" id="{4C0BB931-032A-6A49-DDDE-CD0E635055FD}"/>
              </a:ext>
            </a:extLst>
          </p:cNvPr>
          <p:cNvPicPr>
            <a:picLocks noChangeAspect="1"/>
          </p:cNvPicPr>
          <p:nvPr/>
        </p:nvPicPr>
        <p:blipFill rotWithShape="1">
          <a:blip r:embed="rId2">
            <a:extLst>
              <a:ext uri="{28A0092B-C50C-407E-A947-70E740481C1C}">
                <a14:useLocalDpi xmlns:a14="http://schemas.microsoft.com/office/drawing/2010/main" val="0"/>
              </a:ext>
            </a:extLst>
          </a:blip>
          <a:srcRect r="9978" b="5994"/>
          <a:stretch/>
        </p:blipFill>
        <p:spPr>
          <a:xfrm>
            <a:off x="499931" y="1809750"/>
            <a:ext cx="8162425" cy="4617719"/>
          </a:xfrm>
          <a:prstGeom prst="rect">
            <a:avLst/>
          </a:prstGeom>
          <a:ln>
            <a:solidFill>
              <a:srgbClr val="2075D9"/>
            </a:solidFill>
          </a:ln>
        </p:spPr>
      </p:pic>
      <p:sp>
        <p:nvSpPr>
          <p:cNvPr id="3" name="TextBox 2">
            <a:extLst>
              <a:ext uri="{FF2B5EF4-FFF2-40B4-BE49-F238E27FC236}">
                <a16:creationId xmlns:a16="http://schemas.microsoft.com/office/drawing/2014/main" id="{BFA01D30-8FD0-4952-92B8-8DCE3FBFFA77}"/>
              </a:ext>
            </a:extLst>
          </p:cNvPr>
          <p:cNvSpPr txBox="1"/>
          <p:nvPr/>
        </p:nvSpPr>
        <p:spPr>
          <a:xfrm>
            <a:off x="5916311" y="2179827"/>
            <a:ext cx="1396536" cy="261610"/>
          </a:xfrm>
          <a:prstGeom prst="rect">
            <a:avLst/>
          </a:prstGeom>
          <a:noFill/>
        </p:spPr>
        <p:txBody>
          <a:bodyPr wrap="none" rtlCol="0">
            <a:spAutoFit/>
          </a:bodyPr>
          <a:lstStyle/>
          <a:p>
            <a:r>
              <a:rPr lang="en-US" sz="1100" dirty="0"/>
              <a:t>Artificial Intelligence</a:t>
            </a:r>
          </a:p>
        </p:txBody>
      </p:sp>
      <p:sp>
        <p:nvSpPr>
          <p:cNvPr id="5" name="TextBox 4">
            <a:extLst>
              <a:ext uri="{FF2B5EF4-FFF2-40B4-BE49-F238E27FC236}">
                <a16:creationId xmlns:a16="http://schemas.microsoft.com/office/drawing/2014/main" id="{9AB0A607-2472-3D0E-CD6E-5856178D7976}"/>
              </a:ext>
            </a:extLst>
          </p:cNvPr>
          <p:cNvSpPr txBox="1"/>
          <p:nvPr/>
        </p:nvSpPr>
        <p:spPr>
          <a:xfrm>
            <a:off x="6886606" y="3918448"/>
            <a:ext cx="1879379" cy="261610"/>
          </a:xfrm>
          <a:prstGeom prst="rect">
            <a:avLst/>
          </a:prstGeom>
          <a:noFill/>
        </p:spPr>
        <p:txBody>
          <a:bodyPr wrap="square">
            <a:spAutoFit/>
          </a:bodyPr>
          <a:lstStyle/>
          <a:p>
            <a:r>
              <a:rPr lang="en-US" sz="1100" dirty="0"/>
              <a:t>Applicant Tracking Systems</a:t>
            </a:r>
          </a:p>
        </p:txBody>
      </p:sp>
      <p:sp>
        <p:nvSpPr>
          <p:cNvPr id="8" name="TextBox 7">
            <a:extLst>
              <a:ext uri="{FF2B5EF4-FFF2-40B4-BE49-F238E27FC236}">
                <a16:creationId xmlns:a16="http://schemas.microsoft.com/office/drawing/2014/main" id="{56EC2E9B-593B-5FFB-D724-660FFD645C91}"/>
              </a:ext>
            </a:extLst>
          </p:cNvPr>
          <p:cNvSpPr txBox="1"/>
          <p:nvPr/>
        </p:nvSpPr>
        <p:spPr>
          <a:xfrm>
            <a:off x="5481315" y="2893825"/>
            <a:ext cx="2381557" cy="261610"/>
          </a:xfrm>
          <a:prstGeom prst="rect">
            <a:avLst/>
          </a:prstGeom>
          <a:noFill/>
        </p:spPr>
        <p:txBody>
          <a:bodyPr wrap="square">
            <a:spAutoFit/>
          </a:bodyPr>
          <a:lstStyle/>
          <a:p>
            <a:r>
              <a:rPr lang="en-US" sz="1100" dirty="0"/>
              <a:t>Candidate Relationship Management</a:t>
            </a:r>
          </a:p>
        </p:txBody>
      </p:sp>
      <p:sp>
        <p:nvSpPr>
          <p:cNvPr id="10" name="TextBox 9">
            <a:extLst>
              <a:ext uri="{FF2B5EF4-FFF2-40B4-BE49-F238E27FC236}">
                <a16:creationId xmlns:a16="http://schemas.microsoft.com/office/drawing/2014/main" id="{115BB694-C317-C482-804A-4358F4F06926}"/>
              </a:ext>
            </a:extLst>
          </p:cNvPr>
          <p:cNvSpPr txBox="1"/>
          <p:nvPr/>
        </p:nvSpPr>
        <p:spPr>
          <a:xfrm>
            <a:off x="7231895" y="2573589"/>
            <a:ext cx="1355793" cy="261610"/>
          </a:xfrm>
          <a:prstGeom prst="rect">
            <a:avLst/>
          </a:prstGeom>
          <a:noFill/>
        </p:spPr>
        <p:txBody>
          <a:bodyPr wrap="square">
            <a:spAutoFit/>
          </a:bodyPr>
          <a:lstStyle/>
          <a:p>
            <a:r>
              <a:rPr lang="en-US" sz="1100" dirty="0"/>
              <a:t>Talent Communities </a:t>
            </a:r>
          </a:p>
        </p:txBody>
      </p:sp>
      <p:sp>
        <p:nvSpPr>
          <p:cNvPr id="12" name="TextBox 11">
            <a:extLst>
              <a:ext uri="{FF2B5EF4-FFF2-40B4-BE49-F238E27FC236}">
                <a16:creationId xmlns:a16="http://schemas.microsoft.com/office/drawing/2014/main" id="{0C64315E-C019-5C4E-9A33-6FE9652F594C}"/>
              </a:ext>
            </a:extLst>
          </p:cNvPr>
          <p:cNvSpPr txBox="1"/>
          <p:nvPr/>
        </p:nvSpPr>
        <p:spPr>
          <a:xfrm>
            <a:off x="7261366" y="3218617"/>
            <a:ext cx="1291467" cy="261610"/>
          </a:xfrm>
          <a:prstGeom prst="rect">
            <a:avLst/>
          </a:prstGeom>
          <a:noFill/>
        </p:spPr>
        <p:txBody>
          <a:bodyPr wrap="square">
            <a:spAutoFit/>
          </a:bodyPr>
          <a:lstStyle/>
          <a:p>
            <a:r>
              <a:rPr lang="en-US" sz="1100" dirty="0"/>
              <a:t>Data and Analytics</a:t>
            </a:r>
          </a:p>
        </p:txBody>
      </p:sp>
      <p:sp>
        <p:nvSpPr>
          <p:cNvPr id="15" name="TextBox 14">
            <a:extLst>
              <a:ext uri="{FF2B5EF4-FFF2-40B4-BE49-F238E27FC236}">
                <a16:creationId xmlns:a16="http://schemas.microsoft.com/office/drawing/2014/main" id="{5D70B845-87E4-CE00-2081-03D4EA16A269}"/>
              </a:ext>
            </a:extLst>
          </p:cNvPr>
          <p:cNvSpPr txBox="1"/>
          <p:nvPr/>
        </p:nvSpPr>
        <p:spPr>
          <a:xfrm>
            <a:off x="7226281" y="1875195"/>
            <a:ext cx="1291467" cy="261610"/>
          </a:xfrm>
          <a:prstGeom prst="rect">
            <a:avLst/>
          </a:prstGeom>
          <a:noFill/>
        </p:spPr>
        <p:txBody>
          <a:bodyPr wrap="square">
            <a:spAutoFit/>
          </a:bodyPr>
          <a:lstStyle/>
          <a:p>
            <a:r>
              <a:rPr lang="en-US" sz="1100" dirty="0"/>
              <a:t>Video Interviewing</a:t>
            </a:r>
          </a:p>
        </p:txBody>
      </p:sp>
      <p:sp>
        <p:nvSpPr>
          <p:cNvPr id="16" name="TextBox 15">
            <a:extLst>
              <a:ext uri="{FF2B5EF4-FFF2-40B4-BE49-F238E27FC236}">
                <a16:creationId xmlns:a16="http://schemas.microsoft.com/office/drawing/2014/main" id="{0D3C7A22-EB35-9134-FB67-EFBFA6D4522C}"/>
              </a:ext>
            </a:extLst>
          </p:cNvPr>
          <p:cNvSpPr txBox="1"/>
          <p:nvPr/>
        </p:nvSpPr>
        <p:spPr>
          <a:xfrm>
            <a:off x="5592124" y="4988503"/>
            <a:ext cx="2234172" cy="261610"/>
          </a:xfrm>
          <a:prstGeom prst="rect">
            <a:avLst/>
          </a:prstGeom>
          <a:noFill/>
        </p:spPr>
        <p:txBody>
          <a:bodyPr wrap="square">
            <a:spAutoFit/>
          </a:bodyPr>
          <a:lstStyle/>
          <a:p>
            <a:r>
              <a:rPr lang="en-US" sz="1100" dirty="0"/>
              <a:t>Recruitment Marketing Platforms</a:t>
            </a:r>
          </a:p>
        </p:txBody>
      </p:sp>
      <p:sp>
        <p:nvSpPr>
          <p:cNvPr id="17" name="TextBox 16">
            <a:extLst>
              <a:ext uri="{FF2B5EF4-FFF2-40B4-BE49-F238E27FC236}">
                <a16:creationId xmlns:a16="http://schemas.microsoft.com/office/drawing/2014/main" id="{01493EF5-9C83-909E-EA4C-4CF33C1CFB37}"/>
              </a:ext>
            </a:extLst>
          </p:cNvPr>
          <p:cNvSpPr txBox="1"/>
          <p:nvPr/>
        </p:nvSpPr>
        <p:spPr>
          <a:xfrm>
            <a:off x="5972415" y="5698924"/>
            <a:ext cx="1542171" cy="261610"/>
          </a:xfrm>
          <a:prstGeom prst="rect">
            <a:avLst/>
          </a:prstGeom>
          <a:noFill/>
        </p:spPr>
        <p:txBody>
          <a:bodyPr wrap="square">
            <a:spAutoFit/>
          </a:bodyPr>
          <a:lstStyle/>
          <a:p>
            <a:r>
              <a:rPr lang="en-US" sz="1100" dirty="0"/>
              <a:t>Onboarding Software</a:t>
            </a:r>
          </a:p>
        </p:txBody>
      </p:sp>
      <p:sp>
        <p:nvSpPr>
          <p:cNvPr id="18" name="TextBox 17">
            <a:extLst>
              <a:ext uri="{FF2B5EF4-FFF2-40B4-BE49-F238E27FC236}">
                <a16:creationId xmlns:a16="http://schemas.microsoft.com/office/drawing/2014/main" id="{919C3ADF-916F-0C7F-DEC0-EB2D221C517F}"/>
              </a:ext>
            </a:extLst>
          </p:cNvPr>
          <p:cNvSpPr txBox="1"/>
          <p:nvPr/>
        </p:nvSpPr>
        <p:spPr>
          <a:xfrm>
            <a:off x="5972415" y="4246030"/>
            <a:ext cx="1355793" cy="261610"/>
          </a:xfrm>
          <a:prstGeom prst="rect">
            <a:avLst/>
          </a:prstGeom>
          <a:noFill/>
        </p:spPr>
        <p:txBody>
          <a:bodyPr wrap="square">
            <a:spAutoFit/>
          </a:bodyPr>
          <a:lstStyle/>
          <a:p>
            <a:r>
              <a:rPr lang="en-US" sz="1100" dirty="0"/>
              <a:t>Background Checks</a:t>
            </a:r>
          </a:p>
        </p:txBody>
      </p:sp>
      <p:sp>
        <p:nvSpPr>
          <p:cNvPr id="19" name="TextBox 18">
            <a:extLst>
              <a:ext uri="{FF2B5EF4-FFF2-40B4-BE49-F238E27FC236}">
                <a16:creationId xmlns:a16="http://schemas.microsoft.com/office/drawing/2014/main" id="{86ED0258-D072-B726-0436-7FAD5DE76B93}"/>
              </a:ext>
            </a:extLst>
          </p:cNvPr>
          <p:cNvSpPr txBox="1"/>
          <p:nvPr/>
        </p:nvSpPr>
        <p:spPr>
          <a:xfrm>
            <a:off x="7514586" y="5322439"/>
            <a:ext cx="975933" cy="261610"/>
          </a:xfrm>
          <a:prstGeom prst="rect">
            <a:avLst/>
          </a:prstGeom>
          <a:noFill/>
        </p:spPr>
        <p:txBody>
          <a:bodyPr wrap="square">
            <a:spAutoFit/>
          </a:bodyPr>
          <a:lstStyle/>
          <a:p>
            <a:r>
              <a:rPr lang="en-US" sz="1100" dirty="0"/>
              <a:t>Assessments</a:t>
            </a:r>
          </a:p>
        </p:txBody>
      </p:sp>
      <p:sp>
        <p:nvSpPr>
          <p:cNvPr id="20" name="TextBox 19">
            <a:extLst>
              <a:ext uri="{FF2B5EF4-FFF2-40B4-BE49-F238E27FC236}">
                <a16:creationId xmlns:a16="http://schemas.microsoft.com/office/drawing/2014/main" id="{9B96827F-0577-FD36-E8D2-BEB455E69460}"/>
              </a:ext>
            </a:extLst>
          </p:cNvPr>
          <p:cNvSpPr txBox="1"/>
          <p:nvPr/>
        </p:nvSpPr>
        <p:spPr>
          <a:xfrm>
            <a:off x="7312847" y="6023752"/>
            <a:ext cx="1291467" cy="261610"/>
          </a:xfrm>
          <a:prstGeom prst="rect">
            <a:avLst/>
          </a:prstGeom>
          <a:noFill/>
        </p:spPr>
        <p:txBody>
          <a:bodyPr wrap="square">
            <a:spAutoFit/>
          </a:bodyPr>
          <a:lstStyle/>
          <a:p>
            <a:r>
              <a:rPr lang="en-US" sz="1100" dirty="0"/>
              <a:t>Collaboration Tool</a:t>
            </a:r>
          </a:p>
        </p:txBody>
      </p:sp>
      <p:sp>
        <p:nvSpPr>
          <p:cNvPr id="22" name="TextBox 21">
            <a:extLst>
              <a:ext uri="{FF2B5EF4-FFF2-40B4-BE49-F238E27FC236}">
                <a16:creationId xmlns:a16="http://schemas.microsoft.com/office/drawing/2014/main" id="{064802EC-20A1-423B-3AA5-F09833AA4F6E}"/>
              </a:ext>
            </a:extLst>
          </p:cNvPr>
          <p:cNvSpPr txBox="1"/>
          <p:nvPr/>
        </p:nvSpPr>
        <p:spPr>
          <a:xfrm>
            <a:off x="7312847" y="4634694"/>
            <a:ext cx="1412174" cy="261610"/>
          </a:xfrm>
          <a:prstGeom prst="rect">
            <a:avLst/>
          </a:prstGeom>
          <a:noFill/>
        </p:spPr>
        <p:txBody>
          <a:bodyPr wrap="square">
            <a:spAutoFit/>
          </a:bodyPr>
          <a:lstStyle/>
          <a:p>
            <a:r>
              <a:rPr lang="en-US" sz="1100" dirty="0"/>
              <a:t>Communication Tool</a:t>
            </a:r>
          </a:p>
        </p:txBody>
      </p:sp>
      <p:sp>
        <p:nvSpPr>
          <p:cNvPr id="11" name="Title 10">
            <a:extLst>
              <a:ext uri="{FF2B5EF4-FFF2-40B4-BE49-F238E27FC236}">
                <a16:creationId xmlns:a16="http://schemas.microsoft.com/office/drawing/2014/main" id="{8B9F7252-8F61-9EA5-B7C4-8FDAB2C2C979}"/>
              </a:ext>
            </a:extLst>
          </p:cNvPr>
          <p:cNvSpPr>
            <a:spLocks noGrp="1"/>
          </p:cNvSpPr>
          <p:nvPr>
            <p:ph type="title"/>
          </p:nvPr>
        </p:nvSpPr>
        <p:spPr/>
        <p:txBody>
          <a:bodyPr/>
          <a:lstStyle/>
          <a:p>
            <a:r>
              <a:rPr lang="en-US" dirty="0"/>
              <a:t>Perfect Addition to your Recruitment Technology Stack</a:t>
            </a:r>
          </a:p>
        </p:txBody>
      </p:sp>
      <p:pic>
        <p:nvPicPr>
          <p:cNvPr id="7" name="Picture 6" descr="A logo for a company&#10;&#10;Description automatically generated">
            <a:extLst>
              <a:ext uri="{FF2B5EF4-FFF2-40B4-BE49-F238E27FC236}">
                <a16:creationId xmlns:a16="http://schemas.microsoft.com/office/drawing/2014/main" id="{480C0C1D-0FC8-98D2-EED9-896866837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81" y="3723608"/>
            <a:ext cx="449244" cy="372503"/>
          </a:xfrm>
          <a:prstGeom prst="rect">
            <a:avLst/>
          </a:prstGeom>
        </p:spPr>
      </p:pic>
    </p:spTree>
    <p:extLst>
      <p:ext uri="{BB962C8B-B14F-4D97-AF65-F5344CB8AC3E}">
        <p14:creationId xmlns:p14="http://schemas.microsoft.com/office/powerpoint/2010/main" val="22952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473A-6BA3-41CC-82CB-3B90325372FC}"/>
              </a:ext>
            </a:extLst>
          </p:cNvPr>
          <p:cNvSpPr>
            <a:spLocks noGrp="1"/>
          </p:cNvSpPr>
          <p:nvPr>
            <p:ph type="title"/>
          </p:nvPr>
        </p:nvSpPr>
        <p:spPr>
          <a:xfrm>
            <a:off x="457199" y="1370874"/>
            <a:ext cx="8166225" cy="457200"/>
          </a:xfrm>
        </p:spPr>
        <p:txBody>
          <a:bodyPr/>
          <a:lstStyle/>
          <a:p>
            <a:r>
              <a:rPr lang="en-AU" dirty="0"/>
              <a:t>Contact Us</a:t>
            </a:r>
            <a:endParaRPr lang="en-US" dirty="0"/>
          </a:p>
        </p:txBody>
      </p:sp>
      <p:sp>
        <p:nvSpPr>
          <p:cNvPr id="14" name="Content Placeholder 13">
            <a:extLst>
              <a:ext uri="{FF2B5EF4-FFF2-40B4-BE49-F238E27FC236}">
                <a16:creationId xmlns:a16="http://schemas.microsoft.com/office/drawing/2014/main" id="{BCFFCFB1-E2D9-2865-7655-F8B9B226BB5D}"/>
              </a:ext>
            </a:extLst>
          </p:cNvPr>
          <p:cNvSpPr>
            <a:spLocks noGrp="1"/>
          </p:cNvSpPr>
          <p:nvPr>
            <p:ph idx="1"/>
          </p:nvPr>
        </p:nvSpPr>
        <p:spPr>
          <a:xfrm>
            <a:off x="537270" y="1874443"/>
            <a:ext cx="4003041" cy="643556"/>
          </a:xfrm>
        </p:spPr>
        <p:txBody>
          <a:bodyPr/>
          <a:lstStyle/>
          <a:p>
            <a:pPr algn="ctr"/>
            <a:r>
              <a:rPr lang="en-AU" b="1" dirty="0">
                <a:solidFill>
                  <a:srgbClr val="195F95"/>
                </a:solidFill>
                <a:latin typeface="Poppins" panose="00000500000000000000" pitchFamily="2" charset="0"/>
                <a:cs typeface="Poppins" panose="00000500000000000000" pitchFamily="2" charset="0"/>
              </a:rPr>
              <a:t>Anthony Petraco</a:t>
            </a:r>
          </a:p>
          <a:p>
            <a:pPr algn="ctr"/>
            <a:r>
              <a:rPr lang="en-AU" dirty="0">
                <a:solidFill>
                  <a:srgbClr val="195F95"/>
                </a:solidFill>
                <a:latin typeface="Poppins" panose="00000500000000000000" pitchFamily="2" charset="0"/>
                <a:cs typeface="Poppins" panose="00000500000000000000" pitchFamily="2" charset="0"/>
              </a:rPr>
              <a:t>Founder | Chief Executive Officer</a:t>
            </a:r>
          </a:p>
          <a:p>
            <a:endParaRPr lang="en-AU" dirty="0"/>
          </a:p>
          <a:p>
            <a:endParaRPr lang="en-AU" dirty="0"/>
          </a:p>
          <a:p>
            <a:endParaRPr lang="en-AU" dirty="0"/>
          </a:p>
          <a:p>
            <a:endParaRPr lang="en-US" dirty="0"/>
          </a:p>
        </p:txBody>
      </p:sp>
      <p:grpSp>
        <p:nvGrpSpPr>
          <p:cNvPr id="34" name="Group 33">
            <a:extLst>
              <a:ext uri="{FF2B5EF4-FFF2-40B4-BE49-F238E27FC236}">
                <a16:creationId xmlns:a16="http://schemas.microsoft.com/office/drawing/2014/main" id="{3D4DB26B-DA69-A61F-34CC-62B6D86C4116}"/>
              </a:ext>
            </a:extLst>
          </p:cNvPr>
          <p:cNvGrpSpPr/>
          <p:nvPr/>
        </p:nvGrpSpPr>
        <p:grpSpPr>
          <a:xfrm>
            <a:off x="693844" y="2799689"/>
            <a:ext cx="2524488" cy="305233"/>
            <a:chOff x="504462" y="3001447"/>
            <a:chExt cx="2524488" cy="369332"/>
          </a:xfrm>
        </p:grpSpPr>
        <p:pic>
          <p:nvPicPr>
            <p:cNvPr id="21" name="Picture 20" descr="A grey telephone with a circle&#10;&#10;Description automatically generated">
              <a:extLst>
                <a:ext uri="{FF2B5EF4-FFF2-40B4-BE49-F238E27FC236}">
                  <a16:creationId xmlns:a16="http://schemas.microsoft.com/office/drawing/2014/main" id="{F24EF33D-209B-094A-91ED-E956469E5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62" y="3028952"/>
              <a:ext cx="276588" cy="314324"/>
            </a:xfrm>
            <a:prstGeom prst="rect">
              <a:avLst/>
            </a:prstGeom>
          </p:spPr>
        </p:pic>
        <p:sp>
          <p:nvSpPr>
            <p:cNvPr id="30" name="TextBox 29">
              <a:extLst>
                <a:ext uri="{FF2B5EF4-FFF2-40B4-BE49-F238E27FC236}">
                  <a16:creationId xmlns:a16="http://schemas.microsoft.com/office/drawing/2014/main" id="{182C730F-F655-D48B-E924-6D66FD57A653}"/>
                </a:ext>
              </a:extLst>
            </p:cNvPr>
            <p:cNvSpPr txBox="1"/>
            <p:nvPr/>
          </p:nvSpPr>
          <p:spPr>
            <a:xfrm>
              <a:off x="955728" y="3001447"/>
              <a:ext cx="2073222" cy="369332"/>
            </a:xfrm>
            <a:prstGeom prst="rect">
              <a:avLst/>
            </a:prstGeom>
            <a:noFill/>
          </p:spPr>
          <p:txBody>
            <a:bodyPr wrap="square" rtlCol="0">
              <a:spAutoFit/>
            </a:bodyPr>
            <a:lstStyle/>
            <a:p>
              <a:r>
                <a:rPr lang="en-AU" dirty="0"/>
                <a:t>+ 1 516 – 508 -3715</a:t>
              </a:r>
              <a:endParaRPr lang="en-US" dirty="0"/>
            </a:p>
          </p:txBody>
        </p:sp>
      </p:grpSp>
      <p:grpSp>
        <p:nvGrpSpPr>
          <p:cNvPr id="35" name="Group 34">
            <a:extLst>
              <a:ext uri="{FF2B5EF4-FFF2-40B4-BE49-F238E27FC236}">
                <a16:creationId xmlns:a16="http://schemas.microsoft.com/office/drawing/2014/main" id="{AD0DAD91-F486-27D6-FFD7-BECF68B3EDCA}"/>
              </a:ext>
            </a:extLst>
          </p:cNvPr>
          <p:cNvGrpSpPr/>
          <p:nvPr/>
        </p:nvGrpSpPr>
        <p:grpSpPr>
          <a:xfrm>
            <a:off x="614218" y="3213866"/>
            <a:ext cx="2604114" cy="329265"/>
            <a:chOff x="347353" y="3590293"/>
            <a:chExt cx="2604114" cy="398411"/>
          </a:xfrm>
        </p:grpSpPr>
        <p:pic>
          <p:nvPicPr>
            <p:cNvPr id="23" name="Picture 22" descr="A phone with a black background&#10;&#10;Description automatically generated">
              <a:extLst>
                <a:ext uri="{FF2B5EF4-FFF2-40B4-BE49-F238E27FC236}">
                  <a16:creationId xmlns:a16="http://schemas.microsoft.com/office/drawing/2014/main" id="{4FABA56F-F284-332F-9089-A0A55CFC7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53" y="3590293"/>
              <a:ext cx="398410" cy="398411"/>
            </a:xfrm>
            <a:prstGeom prst="rect">
              <a:avLst/>
            </a:prstGeom>
          </p:spPr>
        </p:pic>
        <p:sp>
          <p:nvSpPr>
            <p:cNvPr id="31" name="TextBox 30">
              <a:extLst>
                <a:ext uri="{FF2B5EF4-FFF2-40B4-BE49-F238E27FC236}">
                  <a16:creationId xmlns:a16="http://schemas.microsoft.com/office/drawing/2014/main" id="{D30A270A-6AA6-AADA-1CC8-F6299F488505}"/>
                </a:ext>
              </a:extLst>
            </p:cNvPr>
            <p:cNvSpPr txBox="1"/>
            <p:nvPr/>
          </p:nvSpPr>
          <p:spPr>
            <a:xfrm>
              <a:off x="878245" y="3597307"/>
              <a:ext cx="2073222" cy="369332"/>
            </a:xfrm>
            <a:prstGeom prst="rect">
              <a:avLst/>
            </a:prstGeom>
            <a:noFill/>
          </p:spPr>
          <p:txBody>
            <a:bodyPr wrap="square" rtlCol="0">
              <a:spAutoFit/>
            </a:bodyPr>
            <a:lstStyle/>
            <a:p>
              <a:r>
                <a:rPr lang="en-AU" dirty="0"/>
                <a:t>+ 1 631 – 479 - 7911</a:t>
              </a:r>
              <a:endParaRPr lang="en-US" dirty="0"/>
            </a:p>
          </p:txBody>
        </p:sp>
      </p:grpSp>
      <p:grpSp>
        <p:nvGrpSpPr>
          <p:cNvPr id="36" name="Group 35">
            <a:extLst>
              <a:ext uri="{FF2B5EF4-FFF2-40B4-BE49-F238E27FC236}">
                <a16:creationId xmlns:a16="http://schemas.microsoft.com/office/drawing/2014/main" id="{C2536D2B-5204-8E6B-370D-D2F8264E3872}"/>
              </a:ext>
            </a:extLst>
          </p:cNvPr>
          <p:cNvGrpSpPr/>
          <p:nvPr/>
        </p:nvGrpSpPr>
        <p:grpSpPr>
          <a:xfrm>
            <a:off x="684165" y="3659950"/>
            <a:ext cx="2570950" cy="369331"/>
            <a:chOff x="426269" y="4158549"/>
            <a:chExt cx="2570950" cy="446891"/>
          </a:xfrm>
        </p:grpSpPr>
        <p:pic>
          <p:nvPicPr>
            <p:cNvPr id="25" name="Picture 24" descr="A black and grey logo&#10;&#10;Description automatically generated">
              <a:extLst>
                <a:ext uri="{FF2B5EF4-FFF2-40B4-BE49-F238E27FC236}">
                  <a16:creationId xmlns:a16="http://schemas.microsoft.com/office/drawing/2014/main" id="{CC3E42DC-3380-1506-F459-8EC090D04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9" y="4198108"/>
              <a:ext cx="318784" cy="360000"/>
            </a:xfrm>
            <a:prstGeom prst="rect">
              <a:avLst/>
            </a:prstGeom>
          </p:spPr>
        </p:pic>
        <p:sp>
          <p:nvSpPr>
            <p:cNvPr id="32" name="TextBox 31">
              <a:extLst>
                <a:ext uri="{FF2B5EF4-FFF2-40B4-BE49-F238E27FC236}">
                  <a16:creationId xmlns:a16="http://schemas.microsoft.com/office/drawing/2014/main" id="{F4B53429-762D-9A6B-ABC7-7FFC871A1FE1}"/>
                </a:ext>
              </a:extLst>
            </p:cNvPr>
            <p:cNvSpPr txBox="1"/>
            <p:nvPr/>
          </p:nvSpPr>
          <p:spPr>
            <a:xfrm>
              <a:off x="923997" y="4158549"/>
              <a:ext cx="2073222" cy="446891"/>
            </a:xfrm>
            <a:prstGeom prst="rect">
              <a:avLst/>
            </a:prstGeom>
            <a:noFill/>
          </p:spPr>
          <p:txBody>
            <a:bodyPr wrap="square" rtlCol="0">
              <a:spAutoFit/>
            </a:bodyPr>
            <a:lstStyle/>
            <a:p>
              <a:r>
                <a:rPr lang="en-AU" dirty="0"/>
                <a:t>+ 1 833 – </a:t>
              </a:r>
              <a:r>
                <a:rPr lang="en-AU" dirty="0" err="1"/>
                <a:t>Probo</a:t>
              </a:r>
              <a:r>
                <a:rPr lang="en-AU" dirty="0"/>
                <a:t> HR</a:t>
              </a:r>
              <a:endParaRPr lang="en-US" dirty="0"/>
            </a:p>
          </p:txBody>
        </p:sp>
      </p:grpSp>
      <p:grpSp>
        <p:nvGrpSpPr>
          <p:cNvPr id="37" name="Group 36">
            <a:extLst>
              <a:ext uri="{FF2B5EF4-FFF2-40B4-BE49-F238E27FC236}">
                <a16:creationId xmlns:a16="http://schemas.microsoft.com/office/drawing/2014/main" id="{B2BA2F0F-EE78-3A50-D633-95D77ADEEB46}"/>
              </a:ext>
            </a:extLst>
          </p:cNvPr>
          <p:cNvGrpSpPr/>
          <p:nvPr/>
        </p:nvGrpSpPr>
        <p:grpSpPr>
          <a:xfrm>
            <a:off x="693844" y="4138228"/>
            <a:ext cx="3214708" cy="369332"/>
            <a:chOff x="517804" y="4745868"/>
            <a:chExt cx="3214708" cy="446892"/>
          </a:xfrm>
        </p:grpSpPr>
        <p:pic>
          <p:nvPicPr>
            <p:cNvPr id="27" name="Picture 26" descr="A grey envelope with black lines&#10;&#10;Description automatically generated">
              <a:extLst>
                <a:ext uri="{FF2B5EF4-FFF2-40B4-BE49-F238E27FC236}">
                  <a16:creationId xmlns:a16="http://schemas.microsoft.com/office/drawing/2014/main" id="{CE9F7814-EBE6-F3F7-D721-F9C1E23F3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04" y="4789314"/>
              <a:ext cx="299426" cy="359999"/>
            </a:xfrm>
            <a:prstGeom prst="rect">
              <a:avLst/>
            </a:prstGeom>
          </p:spPr>
        </p:pic>
        <p:sp>
          <p:nvSpPr>
            <p:cNvPr id="33" name="TextBox 32">
              <a:extLst>
                <a:ext uri="{FF2B5EF4-FFF2-40B4-BE49-F238E27FC236}">
                  <a16:creationId xmlns:a16="http://schemas.microsoft.com/office/drawing/2014/main" id="{B93ED3FB-7A2C-6FA1-498E-E3FD0FB694D0}"/>
                </a:ext>
              </a:extLst>
            </p:cNvPr>
            <p:cNvSpPr txBox="1"/>
            <p:nvPr/>
          </p:nvSpPr>
          <p:spPr>
            <a:xfrm>
              <a:off x="983015" y="4745868"/>
              <a:ext cx="2749497" cy="446892"/>
            </a:xfrm>
            <a:prstGeom prst="rect">
              <a:avLst/>
            </a:prstGeom>
            <a:noFill/>
          </p:spPr>
          <p:txBody>
            <a:bodyPr wrap="square" rtlCol="0">
              <a:spAutoFit/>
            </a:bodyPr>
            <a:lstStyle/>
            <a:p>
              <a:r>
                <a:rPr lang="en-AU" dirty="0"/>
                <a:t>anthony@probotalent.com</a:t>
              </a:r>
              <a:endParaRPr lang="en-US" dirty="0"/>
            </a:p>
          </p:txBody>
        </p:sp>
      </p:grpSp>
      <p:pic>
        <p:nvPicPr>
          <p:cNvPr id="39" name="Picture 38" descr="A qr code with a white circle in the middle&#10;&#10;Description automatically generated">
            <a:extLst>
              <a:ext uri="{FF2B5EF4-FFF2-40B4-BE49-F238E27FC236}">
                <a16:creationId xmlns:a16="http://schemas.microsoft.com/office/drawing/2014/main" id="{F21771CF-BFCF-A8E2-7E0F-F2DDE21CD4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6266" y="3104922"/>
            <a:ext cx="1525841" cy="1525841"/>
          </a:xfrm>
          <a:prstGeom prst="rect">
            <a:avLst/>
          </a:prstGeom>
        </p:spPr>
      </p:pic>
      <p:sp>
        <p:nvSpPr>
          <p:cNvPr id="40" name="TextBox 39">
            <a:extLst>
              <a:ext uri="{FF2B5EF4-FFF2-40B4-BE49-F238E27FC236}">
                <a16:creationId xmlns:a16="http://schemas.microsoft.com/office/drawing/2014/main" id="{A2ECFC28-0506-2F2C-186F-4BD50B5A71B1}"/>
              </a:ext>
            </a:extLst>
          </p:cNvPr>
          <p:cNvSpPr txBox="1"/>
          <p:nvPr/>
        </p:nvSpPr>
        <p:spPr>
          <a:xfrm>
            <a:off x="1322427" y="6010148"/>
            <a:ext cx="2310374" cy="369332"/>
          </a:xfrm>
          <a:prstGeom prst="rect">
            <a:avLst/>
          </a:prstGeom>
          <a:noFill/>
        </p:spPr>
        <p:txBody>
          <a:bodyPr wrap="square" rtlCol="0">
            <a:spAutoFit/>
          </a:bodyPr>
          <a:lstStyle/>
          <a:p>
            <a:r>
              <a:rPr lang="en-AU" dirty="0">
                <a:solidFill>
                  <a:schemeClr val="bg1"/>
                </a:solidFill>
              </a:rPr>
              <a:t>www.probo</a:t>
            </a:r>
            <a:r>
              <a:rPr lang="en-AU" b="1" dirty="0">
                <a:solidFill>
                  <a:schemeClr val="bg1"/>
                </a:solidFill>
              </a:rPr>
              <a:t>talent</a:t>
            </a:r>
            <a:r>
              <a:rPr lang="en-AU" dirty="0">
                <a:solidFill>
                  <a:schemeClr val="bg1"/>
                </a:solidFill>
              </a:rPr>
              <a:t>.com</a:t>
            </a:r>
            <a:endParaRPr lang="en-US" dirty="0">
              <a:solidFill>
                <a:schemeClr val="bg1"/>
              </a:solidFill>
            </a:endParaRPr>
          </a:p>
        </p:txBody>
      </p:sp>
      <p:grpSp>
        <p:nvGrpSpPr>
          <p:cNvPr id="46" name="Group 45">
            <a:extLst>
              <a:ext uri="{FF2B5EF4-FFF2-40B4-BE49-F238E27FC236}">
                <a16:creationId xmlns:a16="http://schemas.microsoft.com/office/drawing/2014/main" id="{20A7CF1D-8313-0988-13A9-FD7E08EA193C}"/>
              </a:ext>
            </a:extLst>
          </p:cNvPr>
          <p:cNvGrpSpPr/>
          <p:nvPr/>
        </p:nvGrpSpPr>
        <p:grpSpPr>
          <a:xfrm>
            <a:off x="693844" y="4616503"/>
            <a:ext cx="3237546" cy="369332"/>
            <a:chOff x="557822" y="4850311"/>
            <a:chExt cx="3237546" cy="369332"/>
          </a:xfrm>
        </p:grpSpPr>
        <p:pic>
          <p:nvPicPr>
            <p:cNvPr id="44" name="Graphic 43" descr="World with solid fill">
              <a:extLst>
                <a:ext uri="{FF2B5EF4-FFF2-40B4-BE49-F238E27FC236}">
                  <a16:creationId xmlns:a16="http://schemas.microsoft.com/office/drawing/2014/main" id="{F2FBC478-5522-0C13-2960-CA0D1422EA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7822" y="4854977"/>
              <a:ext cx="360000" cy="360000"/>
            </a:xfrm>
            <a:prstGeom prst="rect">
              <a:avLst/>
            </a:prstGeom>
          </p:spPr>
        </p:pic>
        <p:sp>
          <p:nvSpPr>
            <p:cNvPr id="45" name="TextBox 44">
              <a:extLst>
                <a:ext uri="{FF2B5EF4-FFF2-40B4-BE49-F238E27FC236}">
                  <a16:creationId xmlns:a16="http://schemas.microsoft.com/office/drawing/2014/main" id="{8E471503-CB41-129C-0EB9-A088FB8CFC57}"/>
                </a:ext>
              </a:extLst>
            </p:cNvPr>
            <p:cNvSpPr txBox="1"/>
            <p:nvPr/>
          </p:nvSpPr>
          <p:spPr>
            <a:xfrm>
              <a:off x="1045871" y="4850311"/>
              <a:ext cx="2749497" cy="369332"/>
            </a:xfrm>
            <a:prstGeom prst="rect">
              <a:avLst/>
            </a:prstGeom>
            <a:noFill/>
          </p:spPr>
          <p:txBody>
            <a:bodyPr wrap="square" rtlCol="0">
              <a:spAutoFit/>
            </a:bodyPr>
            <a:lstStyle/>
            <a:p>
              <a:r>
                <a:rPr lang="en-AU" dirty="0"/>
                <a:t>www.probotalent.com</a:t>
              </a:r>
              <a:endParaRPr lang="en-US" dirty="0"/>
            </a:p>
          </p:txBody>
        </p:sp>
      </p:grpSp>
      <p:pic>
        <p:nvPicPr>
          <p:cNvPr id="4" name="Picture 3" descr="A black text with two people&#10;&#10;Description automatically generated">
            <a:extLst>
              <a:ext uri="{FF2B5EF4-FFF2-40B4-BE49-F238E27FC236}">
                <a16:creationId xmlns:a16="http://schemas.microsoft.com/office/drawing/2014/main" id="{AFEE4E03-2170-F26B-0C6A-0D9F67A89B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2464" y="4981169"/>
            <a:ext cx="5236722" cy="1442380"/>
          </a:xfrm>
          <a:prstGeom prst="rect">
            <a:avLst/>
          </a:prstGeom>
        </p:spPr>
      </p:pic>
    </p:spTree>
    <p:extLst>
      <p:ext uri="{BB962C8B-B14F-4D97-AF65-F5344CB8AC3E}">
        <p14:creationId xmlns:p14="http://schemas.microsoft.com/office/powerpoint/2010/main" val="258050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D45E6-3A76-6AA0-74F5-494B339EA9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F27AE4-D813-5BA4-F265-D873F1054583}"/>
              </a:ext>
            </a:extLst>
          </p:cNvPr>
          <p:cNvSpPr>
            <a:spLocks noGrp="1"/>
          </p:cNvSpPr>
          <p:nvPr>
            <p:ph type="title"/>
          </p:nvPr>
        </p:nvSpPr>
        <p:spPr/>
        <p:txBody>
          <a:bodyPr/>
          <a:lstStyle/>
          <a:p>
            <a:pPr algn="r"/>
            <a:r>
              <a:rPr lang="en-AU" dirty="0">
                <a:latin typeface="Poppins" panose="00000500000000000000" pitchFamily="2" charset="0"/>
                <a:cs typeface="Poppins" panose="00000500000000000000" pitchFamily="2" charset="0"/>
              </a:rPr>
              <a:t>PEERS™ |  Innovative Agile Recruitment Tool</a:t>
            </a:r>
            <a:endParaRPr lang="en-US"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C5295A48-AD5D-4E1C-B3CC-5D2653D9FE10}"/>
              </a:ext>
            </a:extLst>
          </p:cNvPr>
          <p:cNvSpPr txBox="1"/>
          <p:nvPr/>
        </p:nvSpPr>
        <p:spPr>
          <a:xfrm>
            <a:off x="457202" y="2223643"/>
            <a:ext cx="3685027" cy="3539430"/>
          </a:xfrm>
          <a:prstGeom prst="rect">
            <a:avLst/>
          </a:prstGeom>
          <a:noFill/>
        </p:spPr>
        <p:txBody>
          <a:bodyPr wrap="square">
            <a:spAutoFit/>
          </a:bodyPr>
          <a:lstStyle/>
          <a:p>
            <a:r>
              <a:rPr lang="en-US" sz="1400" dirty="0">
                <a:solidFill>
                  <a:srgbClr val="0D0D0D"/>
                </a:solidFill>
                <a:latin typeface="Poppins" panose="00000500000000000000" pitchFamily="2" charset="0"/>
                <a:cs typeface="Poppins" panose="00000500000000000000" pitchFamily="2" charset="0"/>
              </a:rPr>
              <a:t>In the current recruitment climate, the urgency to adapt has never </a:t>
            </a:r>
            <a:r>
              <a:rPr lang="en-US" sz="1400" dirty="0">
                <a:solidFill>
                  <a:schemeClr val="tx2"/>
                </a:solidFill>
                <a:latin typeface="Poppins" panose="00000500000000000000" pitchFamily="2" charset="0"/>
                <a:ea typeface="ＭＳ Ｐゴシック" charset="0"/>
                <a:cs typeface="Poppins" panose="00000500000000000000" pitchFamily="2" charset="0"/>
              </a:rPr>
              <a:t>been</a:t>
            </a:r>
            <a:r>
              <a:rPr lang="en-US" sz="1400" dirty="0">
                <a:solidFill>
                  <a:srgbClr val="0D0D0D"/>
                </a:solidFill>
                <a:latin typeface="Poppins" panose="00000500000000000000" pitchFamily="2" charset="0"/>
                <a:cs typeface="Poppins" panose="00000500000000000000" pitchFamily="2" charset="0"/>
              </a:rPr>
              <a:t> greater. </a:t>
            </a:r>
          </a:p>
          <a:p>
            <a:endParaRPr lang="en-US" sz="1400" dirty="0">
              <a:solidFill>
                <a:srgbClr val="0D0D0D"/>
              </a:solidFill>
              <a:latin typeface="Poppins" panose="00000500000000000000" pitchFamily="2" charset="0"/>
              <a:cs typeface="Poppins" panose="00000500000000000000" pitchFamily="2" charset="0"/>
            </a:endParaRPr>
          </a:p>
          <a:p>
            <a:r>
              <a:rPr lang="en-US" sz="1400" dirty="0">
                <a:solidFill>
                  <a:srgbClr val="0D0D0D"/>
                </a:solidFill>
                <a:latin typeface="Poppins" panose="00000500000000000000" pitchFamily="2" charset="0"/>
                <a:cs typeface="Poppins" panose="00000500000000000000" pitchFamily="2" charset="0"/>
              </a:rPr>
              <a:t>Challenges such as </a:t>
            </a:r>
            <a:r>
              <a:rPr lang="en-US" sz="1400" b="1" dirty="0">
                <a:solidFill>
                  <a:srgbClr val="0D0D0D"/>
                </a:solidFill>
                <a:latin typeface="Poppins" panose="00000500000000000000" pitchFamily="2" charset="0"/>
                <a:cs typeface="Poppins" panose="00000500000000000000" pitchFamily="2" charset="0"/>
              </a:rPr>
              <a:t>mismatches in required skills, underrepresentation in workforce diversity, increasing incidences of candidate ghosting, attrition, and deception </a:t>
            </a:r>
            <a:r>
              <a:rPr lang="en-US" sz="1400" dirty="0">
                <a:solidFill>
                  <a:srgbClr val="0D0D0D"/>
                </a:solidFill>
                <a:latin typeface="Poppins" panose="00000500000000000000" pitchFamily="2" charset="0"/>
                <a:cs typeface="Poppins" panose="00000500000000000000" pitchFamily="2" charset="0"/>
              </a:rPr>
              <a:t>are becoming more prevalent.</a:t>
            </a:r>
          </a:p>
          <a:p>
            <a:endParaRPr lang="en-US" sz="1400" dirty="0">
              <a:solidFill>
                <a:srgbClr val="0D0D0D"/>
              </a:solidFill>
              <a:latin typeface="Poppins" panose="00000500000000000000" pitchFamily="2" charset="0"/>
              <a:cs typeface="Poppins" panose="00000500000000000000" pitchFamily="2" charset="0"/>
            </a:endParaRPr>
          </a:p>
          <a:p>
            <a:r>
              <a:rPr lang="en-US" sz="1400" dirty="0">
                <a:solidFill>
                  <a:srgbClr val="0D0D0D"/>
                </a:solidFill>
                <a:latin typeface="Poppins" panose="00000500000000000000" pitchFamily="2" charset="0"/>
                <a:cs typeface="Poppins" panose="00000500000000000000" pitchFamily="2" charset="0"/>
              </a:rPr>
              <a:t>These issues underscore an imperative need to develop and implement </a:t>
            </a:r>
            <a:r>
              <a:rPr lang="en-US" sz="1400" b="1" dirty="0">
                <a:solidFill>
                  <a:srgbClr val="0D0D0D"/>
                </a:solidFill>
                <a:latin typeface="Poppins" panose="00000500000000000000" pitchFamily="2" charset="0"/>
                <a:cs typeface="Poppins" panose="00000500000000000000" pitchFamily="2" charset="0"/>
              </a:rPr>
              <a:t>innovative and agile recruitment strategies </a:t>
            </a:r>
            <a:r>
              <a:rPr lang="en-US" sz="1400" dirty="0">
                <a:solidFill>
                  <a:srgbClr val="0D0D0D"/>
                </a:solidFill>
                <a:latin typeface="Poppins" panose="00000500000000000000" pitchFamily="2" charset="0"/>
                <a:cs typeface="Poppins" panose="00000500000000000000" pitchFamily="2" charset="0"/>
              </a:rPr>
              <a:t>that are inclusive and address these growing concerns.</a:t>
            </a:r>
            <a:endParaRPr lang="en-US" sz="1400" dirty="0">
              <a:solidFill>
                <a:srgbClr val="336699"/>
              </a:solidFill>
              <a:latin typeface="Poppins" panose="00000500000000000000" pitchFamily="2" charset="0"/>
              <a:cs typeface="Poppins" panose="00000500000000000000" pitchFamily="2" charset="0"/>
            </a:endParaRPr>
          </a:p>
        </p:txBody>
      </p:sp>
      <p:pic>
        <p:nvPicPr>
          <p:cNvPr id="7" name="Picture 6" descr="A person holding a computer&#10;&#10;Description automatically generated">
            <a:extLst>
              <a:ext uri="{FF2B5EF4-FFF2-40B4-BE49-F238E27FC236}">
                <a16:creationId xmlns:a16="http://schemas.microsoft.com/office/drawing/2014/main" id="{E4FDC865-4BC0-CD72-C6FE-B5E61EAAD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838" y="2637476"/>
            <a:ext cx="4065613" cy="2711764"/>
          </a:xfrm>
          <a:prstGeom prst="rect">
            <a:avLst/>
          </a:prstGeom>
        </p:spPr>
      </p:pic>
    </p:spTree>
    <p:extLst>
      <p:ext uri="{BB962C8B-B14F-4D97-AF65-F5344CB8AC3E}">
        <p14:creationId xmlns:p14="http://schemas.microsoft.com/office/powerpoint/2010/main" val="231793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7170D-FED2-3B12-DA09-5081D12AF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F6364-7EEF-C098-0F7C-682A087E4EF5}"/>
              </a:ext>
            </a:extLst>
          </p:cNvPr>
          <p:cNvSpPr>
            <a:spLocks noGrp="1"/>
          </p:cNvSpPr>
          <p:nvPr>
            <p:ph type="title"/>
          </p:nvPr>
        </p:nvSpPr>
        <p:spPr/>
        <p:txBody>
          <a:bodyPr/>
          <a:lstStyle/>
          <a:p>
            <a:r>
              <a:rPr lang="en-AU" dirty="0">
                <a:latin typeface="Poppins" panose="00000500000000000000" pitchFamily="2" charset="0"/>
                <a:cs typeface="Poppins" panose="00000500000000000000" pitchFamily="2" charset="0"/>
              </a:rPr>
              <a:t>Drawbacks and Challenges of Traditional Reference Checks</a:t>
            </a:r>
            <a:endParaRPr lang="en-US" dirty="0">
              <a:latin typeface="Poppins" panose="00000500000000000000" pitchFamily="2" charset="0"/>
              <a:cs typeface="Poppins" panose="00000500000000000000" pitchFamily="2" charset="0"/>
            </a:endParaRPr>
          </a:p>
        </p:txBody>
      </p:sp>
      <p:sp>
        <p:nvSpPr>
          <p:cNvPr id="9" name="Content Placeholder 2">
            <a:extLst>
              <a:ext uri="{FF2B5EF4-FFF2-40B4-BE49-F238E27FC236}">
                <a16:creationId xmlns:a16="http://schemas.microsoft.com/office/drawing/2014/main" id="{08EBB06E-9B08-4B69-9F0D-BCE7726351F2}"/>
              </a:ext>
            </a:extLst>
          </p:cNvPr>
          <p:cNvSpPr txBox="1">
            <a:spLocks/>
          </p:cNvSpPr>
          <p:nvPr/>
        </p:nvSpPr>
        <p:spPr bwMode="auto">
          <a:xfrm>
            <a:off x="601130" y="2586806"/>
            <a:ext cx="3765489" cy="3697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27000" tIns="34290" rIns="0" bIns="34290"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557199"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2pPr>
            <a:lvl3pPr marL="900091"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3pPr>
            <a:lvl4pPr marL="1200120" indent="-171446"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4pPr>
            <a:lvl5pPr marL="1585874"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5pPr>
            <a:lvl6pPr marL="1885903" indent="-171446" algn="l" rtl="0" eaLnBrk="1" fontAlgn="base" hangingPunct="1">
              <a:spcBef>
                <a:spcPct val="20000"/>
              </a:spcBef>
              <a:spcAft>
                <a:spcPct val="0"/>
              </a:spcAft>
              <a:defRPr sz="1200">
                <a:solidFill>
                  <a:schemeClr val="tx1"/>
                </a:solidFill>
                <a:latin typeface="Arial" charset="0"/>
                <a:cs typeface="+mn-cs"/>
              </a:defRPr>
            </a:lvl6pPr>
            <a:lvl7pPr marL="2228795" indent="-171446" algn="l" rtl="0" eaLnBrk="1" fontAlgn="base" hangingPunct="1">
              <a:spcBef>
                <a:spcPct val="20000"/>
              </a:spcBef>
              <a:spcAft>
                <a:spcPct val="0"/>
              </a:spcAft>
              <a:defRPr sz="1200">
                <a:solidFill>
                  <a:schemeClr val="tx1"/>
                </a:solidFill>
                <a:latin typeface="Arial" charset="0"/>
                <a:cs typeface="+mn-cs"/>
              </a:defRPr>
            </a:lvl7pPr>
            <a:lvl8pPr marL="2571686" indent="-171446" algn="l" rtl="0" eaLnBrk="1" fontAlgn="base" hangingPunct="1">
              <a:spcBef>
                <a:spcPct val="20000"/>
              </a:spcBef>
              <a:spcAft>
                <a:spcPct val="0"/>
              </a:spcAft>
              <a:defRPr sz="1500">
                <a:solidFill>
                  <a:schemeClr val="tx1"/>
                </a:solidFill>
                <a:latin typeface="Arial" charset="0"/>
                <a:cs typeface="+mn-cs"/>
              </a:defRPr>
            </a:lvl8pPr>
            <a:lvl9pPr marL="2914577" indent="-171446" algn="l" rtl="0" eaLnBrk="1" fontAlgn="base" hangingPunct="1">
              <a:spcBef>
                <a:spcPct val="20000"/>
              </a:spcBef>
              <a:spcAft>
                <a:spcPct val="0"/>
              </a:spcAft>
              <a:defRPr sz="1500">
                <a:solidFill>
                  <a:schemeClr val="tx1"/>
                </a:solidFill>
                <a:latin typeface="Arial" charset="0"/>
                <a:cs typeface="+mn-cs"/>
              </a:defRPr>
            </a:lvl9pPr>
          </a:lstStyle>
          <a:p>
            <a:pPr lvl="0">
              <a:lnSpc>
                <a:spcPct val="150000"/>
              </a:lnSpc>
            </a:pPr>
            <a:r>
              <a:rPr lang="en-US" sz="1600" b="1" dirty="0">
                <a:solidFill>
                  <a:srgbClr val="336699"/>
                </a:solidFill>
                <a:latin typeface="Poppins" panose="00000500000000000000" pitchFamily="2" charset="0"/>
                <a:cs typeface="Poppins" panose="00000500000000000000" pitchFamily="2" charset="0"/>
              </a:rPr>
              <a:t>Drawbacks</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Candidate Ghosting and Drop-off</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Increasing Recruitment Costs</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Inaccurate Candidate Data</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Lack of Diversity in Talent Pool</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Lengthy Hiring Processes</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Difficulty in Identifying Fraudulent Information</a:t>
            </a:r>
          </a:p>
        </p:txBody>
      </p:sp>
      <p:sp>
        <p:nvSpPr>
          <p:cNvPr id="10" name="Content Placeholder 2">
            <a:extLst>
              <a:ext uri="{FF2B5EF4-FFF2-40B4-BE49-F238E27FC236}">
                <a16:creationId xmlns:a16="http://schemas.microsoft.com/office/drawing/2014/main" id="{D421A780-721E-68E7-CD42-CBA26B6B951F}"/>
              </a:ext>
            </a:extLst>
          </p:cNvPr>
          <p:cNvSpPr txBox="1">
            <a:spLocks/>
          </p:cNvSpPr>
          <p:nvPr/>
        </p:nvSpPr>
        <p:spPr bwMode="auto">
          <a:xfrm>
            <a:off x="4777383" y="2586806"/>
            <a:ext cx="4050000" cy="3697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27000" tIns="34290" rIns="0" bIns="34290"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557199"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2pPr>
            <a:lvl3pPr marL="900091"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3pPr>
            <a:lvl4pPr marL="1200120" indent="-171446"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4pPr>
            <a:lvl5pPr marL="1585874"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5pPr>
            <a:lvl6pPr marL="1885903" indent="-171446" algn="l" rtl="0" eaLnBrk="1" fontAlgn="base" hangingPunct="1">
              <a:spcBef>
                <a:spcPct val="20000"/>
              </a:spcBef>
              <a:spcAft>
                <a:spcPct val="0"/>
              </a:spcAft>
              <a:defRPr sz="1200">
                <a:solidFill>
                  <a:schemeClr val="tx1"/>
                </a:solidFill>
                <a:latin typeface="Arial" charset="0"/>
                <a:cs typeface="+mn-cs"/>
              </a:defRPr>
            </a:lvl6pPr>
            <a:lvl7pPr marL="2228795" indent="-171446" algn="l" rtl="0" eaLnBrk="1" fontAlgn="base" hangingPunct="1">
              <a:spcBef>
                <a:spcPct val="20000"/>
              </a:spcBef>
              <a:spcAft>
                <a:spcPct val="0"/>
              </a:spcAft>
              <a:defRPr sz="1200">
                <a:solidFill>
                  <a:schemeClr val="tx1"/>
                </a:solidFill>
                <a:latin typeface="Arial" charset="0"/>
                <a:cs typeface="+mn-cs"/>
              </a:defRPr>
            </a:lvl7pPr>
            <a:lvl8pPr marL="2571686" indent="-171446" algn="l" rtl="0" eaLnBrk="1" fontAlgn="base" hangingPunct="1">
              <a:spcBef>
                <a:spcPct val="20000"/>
              </a:spcBef>
              <a:spcAft>
                <a:spcPct val="0"/>
              </a:spcAft>
              <a:defRPr sz="1500">
                <a:solidFill>
                  <a:schemeClr val="tx1"/>
                </a:solidFill>
                <a:latin typeface="Arial" charset="0"/>
                <a:cs typeface="+mn-cs"/>
              </a:defRPr>
            </a:lvl8pPr>
            <a:lvl9pPr marL="2914577" indent="-171446" algn="l" rtl="0" eaLnBrk="1" fontAlgn="base" hangingPunct="1">
              <a:spcBef>
                <a:spcPct val="20000"/>
              </a:spcBef>
              <a:spcAft>
                <a:spcPct val="0"/>
              </a:spcAft>
              <a:defRPr sz="1500">
                <a:solidFill>
                  <a:schemeClr val="tx1"/>
                </a:solidFill>
                <a:latin typeface="Arial" charset="0"/>
                <a:cs typeface="+mn-cs"/>
              </a:defRPr>
            </a:lvl9pPr>
          </a:lstStyle>
          <a:p>
            <a:pPr>
              <a:lnSpc>
                <a:spcPct val="150000"/>
              </a:lnSpc>
            </a:pPr>
            <a:r>
              <a:rPr lang="en-US" sz="1600" b="1" dirty="0">
                <a:solidFill>
                  <a:srgbClr val="336699"/>
                </a:solidFill>
                <a:latin typeface="Poppins" panose="00000500000000000000" pitchFamily="2" charset="0"/>
                <a:cs typeface="Poppins" panose="00000500000000000000" pitchFamily="2" charset="0"/>
              </a:rPr>
              <a:t>Challenges</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Hidden Candidate Potential</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Trusting Candidates and Resumes</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Skills Mismatch</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Verification Process Time Constraints</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Talent Shortages</a:t>
            </a:r>
          </a:p>
          <a:p>
            <a:pPr marL="214313" indent="-214313">
              <a:lnSpc>
                <a:spcPct val="150000"/>
              </a:lnSpc>
              <a:buFont typeface="Arial" panose="020B0604020202020204" pitchFamily="34" charset="0"/>
              <a:buChar char="•"/>
            </a:pPr>
            <a:r>
              <a:rPr lang="en-US" sz="1600" dirty="0">
                <a:latin typeface="Poppins" panose="00000500000000000000" pitchFamily="2" charset="0"/>
                <a:cs typeface="Poppins" panose="00000500000000000000" pitchFamily="2" charset="0"/>
              </a:rPr>
              <a:t>Technological Disruption</a:t>
            </a:r>
          </a:p>
        </p:txBody>
      </p:sp>
    </p:spTree>
    <p:extLst>
      <p:ext uri="{BB962C8B-B14F-4D97-AF65-F5344CB8AC3E}">
        <p14:creationId xmlns:p14="http://schemas.microsoft.com/office/powerpoint/2010/main" val="414396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8F93C-5B1E-70C2-753B-27C12E5C9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E5942-BA88-5A62-E7F4-9BC84171BF35}"/>
              </a:ext>
            </a:extLst>
          </p:cNvPr>
          <p:cNvSpPr>
            <a:spLocks noGrp="1"/>
          </p:cNvSpPr>
          <p:nvPr>
            <p:ph type="title"/>
          </p:nvPr>
        </p:nvSpPr>
        <p:spPr/>
        <p:txBody>
          <a:bodyPr/>
          <a:lstStyle/>
          <a:p>
            <a:r>
              <a:rPr lang="en-AU" dirty="0">
                <a:latin typeface="Poppins" panose="00000500000000000000" pitchFamily="2" charset="0"/>
                <a:cs typeface="Poppins" panose="00000500000000000000" pitchFamily="2" charset="0"/>
              </a:rPr>
              <a:t>Why ProboTalent and PEERS™</a:t>
            </a:r>
            <a:endParaRPr lang="en-US" dirty="0">
              <a:latin typeface="Poppins" panose="00000500000000000000" pitchFamily="2" charset="0"/>
              <a:cs typeface="Poppins" panose="00000500000000000000" pitchFamily="2" charset="0"/>
            </a:endParaRPr>
          </a:p>
        </p:txBody>
      </p:sp>
      <p:sp>
        <p:nvSpPr>
          <p:cNvPr id="9" name="Content Placeholder 2">
            <a:extLst>
              <a:ext uri="{FF2B5EF4-FFF2-40B4-BE49-F238E27FC236}">
                <a16:creationId xmlns:a16="http://schemas.microsoft.com/office/drawing/2014/main" id="{93E5E493-9F15-AD6D-38AE-35305CE3DCFA}"/>
              </a:ext>
            </a:extLst>
          </p:cNvPr>
          <p:cNvSpPr txBox="1">
            <a:spLocks/>
          </p:cNvSpPr>
          <p:nvPr/>
        </p:nvSpPr>
        <p:spPr bwMode="auto">
          <a:xfrm>
            <a:off x="4857941" y="1947021"/>
            <a:ext cx="3765489" cy="43521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27000" tIns="34290" rIns="0" bIns="34290"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557199"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2pPr>
            <a:lvl3pPr marL="900091"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3pPr>
            <a:lvl4pPr marL="1200120" indent="-171446"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4pPr>
            <a:lvl5pPr marL="1585874"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5pPr>
            <a:lvl6pPr marL="1885903" indent="-171446" algn="l" rtl="0" eaLnBrk="1" fontAlgn="base" hangingPunct="1">
              <a:spcBef>
                <a:spcPct val="20000"/>
              </a:spcBef>
              <a:spcAft>
                <a:spcPct val="0"/>
              </a:spcAft>
              <a:defRPr sz="1200">
                <a:solidFill>
                  <a:schemeClr val="tx1"/>
                </a:solidFill>
                <a:latin typeface="Arial" charset="0"/>
                <a:cs typeface="+mn-cs"/>
              </a:defRPr>
            </a:lvl6pPr>
            <a:lvl7pPr marL="2228795" indent="-171446" algn="l" rtl="0" eaLnBrk="1" fontAlgn="base" hangingPunct="1">
              <a:spcBef>
                <a:spcPct val="20000"/>
              </a:spcBef>
              <a:spcAft>
                <a:spcPct val="0"/>
              </a:spcAft>
              <a:defRPr sz="1200">
                <a:solidFill>
                  <a:schemeClr val="tx1"/>
                </a:solidFill>
                <a:latin typeface="Arial" charset="0"/>
                <a:cs typeface="+mn-cs"/>
              </a:defRPr>
            </a:lvl7pPr>
            <a:lvl8pPr marL="2571686" indent="-171446" algn="l" rtl="0" eaLnBrk="1" fontAlgn="base" hangingPunct="1">
              <a:spcBef>
                <a:spcPct val="20000"/>
              </a:spcBef>
              <a:spcAft>
                <a:spcPct val="0"/>
              </a:spcAft>
              <a:defRPr sz="1500">
                <a:solidFill>
                  <a:schemeClr val="tx1"/>
                </a:solidFill>
                <a:latin typeface="Arial" charset="0"/>
                <a:cs typeface="+mn-cs"/>
              </a:defRPr>
            </a:lvl8pPr>
            <a:lvl9pPr marL="2914577" indent="-171446" algn="l" rtl="0" eaLnBrk="1" fontAlgn="base" hangingPunct="1">
              <a:spcBef>
                <a:spcPct val="20000"/>
              </a:spcBef>
              <a:spcAft>
                <a:spcPct val="0"/>
              </a:spcAft>
              <a:defRPr sz="1500">
                <a:solidFill>
                  <a:schemeClr val="tx1"/>
                </a:solidFill>
                <a:latin typeface="Arial" charset="0"/>
                <a:cs typeface="+mn-cs"/>
              </a:defRPr>
            </a:lvl9pPr>
          </a:lstStyle>
          <a:p>
            <a:r>
              <a:rPr lang="en-US" sz="1400" b="1" dirty="0">
                <a:solidFill>
                  <a:srgbClr val="336699"/>
                </a:solidFill>
                <a:latin typeface="Poppins" panose="00000500000000000000" pitchFamily="2" charset="0"/>
                <a:cs typeface="Poppins" panose="00000500000000000000" pitchFamily="2" charset="0"/>
              </a:rPr>
              <a:t>Streamlined Hiring Process</a:t>
            </a:r>
          </a:p>
          <a:p>
            <a:r>
              <a:rPr lang="en-US" sz="1400" dirty="0">
                <a:latin typeface="Poppins" panose="00000500000000000000" pitchFamily="2" charset="0"/>
                <a:cs typeface="Poppins" panose="00000500000000000000" pitchFamily="2" charset="0"/>
              </a:rPr>
              <a:t>Achieve quicker turnaround times while accessing reliable candidate information, conserving resources, and minimizing candidate drop-off and ghosting.</a:t>
            </a:r>
          </a:p>
          <a:p>
            <a:endParaRPr lang="en-US" sz="1400" dirty="0">
              <a:latin typeface="Poppins" panose="00000500000000000000" pitchFamily="2" charset="0"/>
              <a:cs typeface="Poppins" panose="00000500000000000000" pitchFamily="2" charset="0"/>
            </a:endParaRPr>
          </a:p>
          <a:p>
            <a:r>
              <a:rPr lang="en-US" sz="1400" b="1" dirty="0">
                <a:solidFill>
                  <a:srgbClr val="336699"/>
                </a:solidFill>
                <a:latin typeface="Poppins" panose="00000500000000000000" pitchFamily="2" charset="0"/>
                <a:cs typeface="Poppins" panose="00000500000000000000" pitchFamily="2" charset="0"/>
              </a:rPr>
              <a:t>Viral Coefficient Expanded Talent Reach</a:t>
            </a:r>
          </a:p>
          <a:p>
            <a:r>
              <a:rPr lang="en-US" sz="1400" dirty="0">
                <a:latin typeface="Poppins" panose="00000500000000000000" pitchFamily="2" charset="0"/>
                <a:cs typeface="Poppins" panose="00000500000000000000" pitchFamily="2" charset="0"/>
              </a:rPr>
              <a:t>Respondents can opt-in to join the passive candidate pool, amplifying the viral coefficient. Access new talent through multiple avenues beyond just references.</a:t>
            </a:r>
          </a:p>
          <a:p>
            <a:endParaRPr lang="en-US" sz="1400" dirty="0">
              <a:latin typeface="Poppins" panose="00000500000000000000" pitchFamily="2" charset="0"/>
              <a:cs typeface="Poppins" panose="00000500000000000000" pitchFamily="2" charset="0"/>
            </a:endParaRPr>
          </a:p>
          <a:p>
            <a:r>
              <a:rPr lang="en-US" sz="1400" b="1" dirty="0">
                <a:solidFill>
                  <a:srgbClr val="336699"/>
                </a:solidFill>
                <a:latin typeface="Poppins" panose="00000500000000000000" pitchFamily="2" charset="0"/>
                <a:cs typeface="Poppins" panose="00000500000000000000" pitchFamily="2" charset="0"/>
              </a:rPr>
              <a:t>Embrace Technological Advancements</a:t>
            </a:r>
          </a:p>
          <a:p>
            <a:r>
              <a:rPr lang="en-US" sz="1400" dirty="0">
                <a:latin typeface="Poppins" panose="00000500000000000000" pitchFamily="2" charset="0"/>
                <a:cs typeface="Poppins" panose="00000500000000000000" pitchFamily="2" charset="0"/>
              </a:rPr>
              <a:t>Utilizing technological advancements for efficient and adaptable recruitment solutions.</a:t>
            </a:r>
          </a:p>
        </p:txBody>
      </p:sp>
      <p:sp>
        <p:nvSpPr>
          <p:cNvPr id="10" name="Content Placeholder 2">
            <a:extLst>
              <a:ext uri="{FF2B5EF4-FFF2-40B4-BE49-F238E27FC236}">
                <a16:creationId xmlns:a16="http://schemas.microsoft.com/office/drawing/2014/main" id="{5D5B43D3-3E2C-1DFC-BA73-0FB999B597AD}"/>
              </a:ext>
            </a:extLst>
          </p:cNvPr>
          <p:cNvSpPr txBox="1">
            <a:spLocks/>
          </p:cNvSpPr>
          <p:nvPr/>
        </p:nvSpPr>
        <p:spPr bwMode="auto">
          <a:xfrm>
            <a:off x="625273" y="1947016"/>
            <a:ext cx="3946727" cy="43521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27000" tIns="34290" rIns="0" bIns="34290"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557199"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2pPr>
            <a:lvl3pPr marL="900091"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3pPr>
            <a:lvl4pPr marL="1200120" indent="-171446"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4pPr>
            <a:lvl5pPr marL="1585874" indent="-214308"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ＭＳ Ｐゴシック" charset="0"/>
                <a:cs typeface="+mn-cs"/>
              </a:defRPr>
            </a:lvl5pPr>
            <a:lvl6pPr marL="1885903" indent="-171446" algn="l" rtl="0" eaLnBrk="1" fontAlgn="base" hangingPunct="1">
              <a:spcBef>
                <a:spcPct val="20000"/>
              </a:spcBef>
              <a:spcAft>
                <a:spcPct val="0"/>
              </a:spcAft>
              <a:defRPr sz="1200">
                <a:solidFill>
                  <a:schemeClr val="tx1"/>
                </a:solidFill>
                <a:latin typeface="Arial" charset="0"/>
                <a:cs typeface="+mn-cs"/>
              </a:defRPr>
            </a:lvl6pPr>
            <a:lvl7pPr marL="2228795" indent="-171446" algn="l" rtl="0" eaLnBrk="1" fontAlgn="base" hangingPunct="1">
              <a:spcBef>
                <a:spcPct val="20000"/>
              </a:spcBef>
              <a:spcAft>
                <a:spcPct val="0"/>
              </a:spcAft>
              <a:defRPr sz="1200">
                <a:solidFill>
                  <a:schemeClr val="tx1"/>
                </a:solidFill>
                <a:latin typeface="Arial" charset="0"/>
                <a:cs typeface="+mn-cs"/>
              </a:defRPr>
            </a:lvl7pPr>
            <a:lvl8pPr marL="2571686" indent="-171446" algn="l" rtl="0" eaLnBrk="1" fontAlgn="base" hangingPunct="1">
              <a:spcBef>
                <a:spcPct val="20000"/>
              </a:spcBef>
              <a:spcAft>
                <a:spcPct val="0"/>
              </a:spcAft>
              <a:defRPr sz="1500">
                <a:solidFill>
                  <a:schemeClr val="tx1"/>
                </a:solidFill>
                <a:latin typeface="Arial" charset="0"/>
                <a:cs typeface="+mn-cs"/>
              </a:defRPr>
            </a:lvl8pPr>
            <a:lvl9pPr marL="2914577" indent="-171446" algn="l" rtl="0" eaLnBrk="1" fontAlgn="base" hangingPunct="1">
              <a:spcBef>
                <a:spcPct val="20000"/>
              </a:spcBef>
              <a:spcAft>
                <a:spcPct val="0"/>
              </a:spcAft>
              <a:defRPr sz="1500">
                <a:solidFill>
                  <a:schemeClr val="tx1"/>
                </a:solidFill>
                <a:latin typeface="Arial" charset="0"/>
                <a:cs typeface="+mn-cs"/>
              </a:defRPr>
            </a:lvl9pPr>
          </a:lstStyle>
          <a:p>
            <a:r>
              <a:rPr lang="en-US" sz="1400" b="1" dirty="0">
                <a:solidFill>
                  <a:srgbClr val="336699"/>
                </a:solidFill>
                <a:latin typeface="Poppins" panose="00000500000000000000" pitchFamily="2" charset="0"/>
                <a:cs typeface="Poppins" panose="00000500000000000000" pitchFamily="2" charset="0"/>
              </a:rPr>
              <a:t>Enhanced Verified Candidate Profiles</a:t>
            </a:r>
          </a:p>
          <a:p>
            <a:r>
              <a:rPr lang="en-US" sz="1400" dirty="0">
                <a:latin typeface="Poppins" panose="00000500000000000000" pitchFamily="2" charset="0"/>
                <a:cs typeface="Poppins" panose="00000500000000000000" pitchFamily="2" charset="0"/>
              </a:rPr>
              <a:t>Gain in-depth insights with verified data from references, recommendations, endorsements, and job verifications, aggregated from multiple reliable sources.</a:t>
            </a:r>
          </a:p>
          <a:p>
            <a:endParaRPr lang="en-US" sz="1400" dirty="0">
              <a:latin typeface="Poppins" panose="00000500000000000000" pitchFamily="2" charset="0"/>
              <a:cs typeface="Poppins" panose="00000500000000000000" pitchFamily="2" charset="0"/>
            </a:endParaRPr>
          </a:p>
          <a:p>
            <a:r>
              <a:rPr lang="en-US" sz="1400" b="1" dirty="0">
                <a:solidFill>
                  <a:srgbClr val="336699"/>
                </a:solidFill>
                <a:latin typeface="Poppins" panose="00000500000000000000" pitchFamily="2" charset="0"/>
                <a:cs typeface="Poppins" panose="00000500000000000000" pitchFamily="2" charset="0"/>
              </a:rPr>
              <a:t>Uncover Hidden Insights</a:t>
            </a:r>
          </a:p>
          <a:p>
            <a:r>
              <a:rPr lang="en-US" sz="1400" dirty="0">
                <a:latin typeface="Poppins" panose="00000500000000000000" pitchFamily="2" charset="0"/>
                <a:cs typeface="Poppins" panose="00000500000000000000" pitchFamily="2" charset="0"/>
              </a:rPr>
              <a:t>Discover concealed soft skills, potential, and cultural fit with verified trusted candidate data that reveal talent potential overlooked by resumes and mitigate resume inaccuracies.</a:t>
            </a:r>
          </a:p>
          <a:p>
            <a:endParaRPr lang="en-US" sz="1400" dirty="0">
              <a:solidFill>
                <a:srgbClr val="336699"/>
              </a:solidFill>
              <a:latin typeface="Poppins" panose="00000500000000000000" pitchFamily="2" charset="0"/>
              <a:cs typeface="Poppins" panose="00000500000000000000" pitchFamily="2" charset="0"/>
            </a:endParaRPr>
          </a:p>
          <a:p>
            <a:r>
              <a:rPr lang="en-US" sz="1400" b="1" dirty="0">
                <a:solidFill>
                  <a:srgbClr val="336699"/>
                </a:solidFill>
                <a:latin typeface="Poppins" panose="00000500000000000000" pitchFamily="2" charset="0"/>
                <a:cs typeface="Poppins" panose="00000500000000000000" pitchFamily="2" charset="0"/>
              </a:rPr>
              <a:t>Risk and Fraud Mitigation</a:t>
            </a:r>
          </a:p>
          <a:p>
            <a:r>
              <a:rPr lang="en-US" sz="1400" dirty="0">
                <a:latin typeface="Poppins" panose="00000500000000000000" pitchFamily="2" charset="0"/>
                <a:cs typeface="Poppins" panose="00000500000000000000" pitchFamily="2" charset="0"/>
              </a:rPr>
              <a:t>Enhance diversity and objectivity with validated data-backed insights, while reducing the risk of false information and fraudulent references.</a:t>
            </a:r>
          </a:p>
        </p:txBody>
      </p:sp>
    </p:spTree>
    <p:extLst>
      <p:ext uri="{BB962C8B-B14F-4D97-AF65-F5344CB8AC3E}">
        <p14:creationId xmlns:p14="http://schemas.microsoft.com/office/powerpoint/2010/main" val="200953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6B707F-06A4-4FC8-8174-90CCDD15052B}"/>
              </a:ext>
            </a:extLst>
          </p:cNvPr>
          <p:cNvSpPr>
            <a:spLocks noGrp="1"/>
          </p:cNvSpPr>
          <p:nvPr>
            <p:ph type="title"/>
          </p:nvPr>
        </p:nvSpPr>
        <p:spPr>
          <a:xfrm>
            <a:off x="490274" y="1430580"/>
            <a:ext cx="8167255" cy="342900"/>
          </a:xfrm>
        </p:spPr>
        <p:txBody>
          <a:bodyPr/>
          <a:lstStyle/>
          <a:p>
            <a:r>
              <a:rPr lang="de-DE" dirty="0">
                <a:latin typeface="Poppins" panose="00000500000000000000" pitchFamily="2" charset="0"/>
                <a:cs typeface="Poppins" panose="00000500000000000000" pitchFamily="2" charset="0"/>
              </a:rPr>
              <a:t>Transform your Process while Developing a New Talent Pool</a:t>
            </a:r>
            <a:endParaRPr lang="en-US" dirty="0">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E0A16292-787C-4781-AFD4-79600273F226}"/>
              </a:ext>
            </a:extLst>
          </p:cNvPr>
          <p:cNvSpPr txBox="1"/>
          <p:nvPr/>
        </p:nvSpPr>
        <p:spPr>
          <a:xfrm>
            <a:off x="3078393" y="2538768"/>
            <a:ext cx="888140" cy="276999"/>
          </a:xfrm>
          <a:prstGeom prst="rect">
            <a:avLst/>
          </a:prstGeom>
          <a:noFill/>
        </p:spPr>
        <p:txBody>
          <a:bodyPr wrap="square" rtlCol="0">
            <a:spAutoFit/>
          </a:bodyPr>
          <a:lstStyle/>
          <a:p>
            <a:r>
              <a:rPr lang="en-US" sz="1200" b="1" dirty="0"/>
              <a:t>Recruiter</a:t>
            </a:r>
          </a:p>
        </p:txBody>
      </p:sp>
      <p:sp>
        <p:nvSpPr>
          <p:cNvPr id="17" name="TextBox 16">
            <a:extLst>
              <a:ext uri="{FF2B5EF4-FFF2-40B4-BE49-F238E27FC236}">
                <a16:creationId xmlns:a16="http://schemas.microsoft.com/office/drawing/2014/main" id="{65055577-DA62-488B-9F9E-6200428CCF73}"/>
              </a:ext>
            </a:extLst>
          </p:cNvPr>
          <p:cNvSpPr txBox="1"/>
          <p:nvPr/>
        </p:nvSpPr>
        <p:spPr>
          <a:xfrm>
            <a:off x="3043088" y="3511919"/>
            <a:ext cx="1066538" cy="276999"/>
          </a:xfrm>
          <a:prstGeom prst="rect">
            <a:avLst/>
          </a:prstGeom>
          <a:noFill/>
        </p:spPr>
        <p:txBody>
          <a:bodyPr wrap="square" rtlCol="0">
            <a:spAutoFit/>
          </a:bodyPr>
          <a:lstStyle/>
          <a:p>
            <a:r>
              <a:rPr lang="en-US" sz="1200" b="1" dirty="0"/>
              <a:t>Candidate</a:t>
            </a:r>
          </a:p>
        </p:txBody>
      </p:sp>
      <p:sp>
        <p:nvSpPr>
          <p:cNvPr id="18" name="Content Placeholder 5">
            <a:extLst>
              <a:ext uri="{FF2B5EF4-FFF2-40B4-BE49-F238E27FC236}">
                <a16:creationId xmlns:a16="http://schemas.microsoft.com/office/drawing/2014/main" id="{3A251FFE-C495-45AF-8C41-1E94193DAEFF}"/>
              </a:ext>
            </a:extLst>
          </p:cNvPr>
          <p:cNvSpPr txBox="1">
            <a:spLocks/>
          </p:cNvSpPr>
          <p:nvPr/>
        </p:nvSpPr>
        <p:spPr bwMode="auto">
          <a:xfrm>
            <a:off x="3602563" y="4452780"/>
            <a:ext cx="424638" cy="39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718" rIns="0" bIns="25718"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4pPr>
            <a:lvl5pPr marL="21145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5pPr>
            <a:lvl6pPr marL="2514600" indent="-228600" algn="l" rtl="0" eaLnBrk="1" fontAlgn="base" hangingPunct="1">
              <a:spcBef>
                <a:spcPct val="20000"/>
              </a:spcBef>
              <a:spcAft>
                <a:spcPct val="0"/>
              </a:spcAft>
              <a:defRPr sz="1600">
                <a:solidFill>
                  <a:schemeClr val="tx1"/>
                </a:solidFill>
                <a:latin typeface="Arial" charset="0"/>
                <a:cs typeface="+mn-cs"/>
              </a:defRPr>
            </a:lvl6pPr>
            <a:lvl7pPr marL="2971800" indent="-228600" algn="l" rtl="0" eaLnBrk="1" fontAlgn="base" hangingPunct="1">
              <a:spcBef>
                <a:spcPct val="20000"/>
              </a:spcBef>
              <a:spcAft>
                <a:spcPct val="0"/>
              </a:spcAft>
              <a:defRPr sz="1600">
                <a:solidFill>
                  <a:schemeClr val="tx1"/>
                </a:solidFill>
                <a:latin typeface="Arial" charset="0"/>
                <a:cs typeface="+mn-cs"/>
              </a:defRPr>
            </a:lvl7pPr>
            <a:lvl8pPr marL="3429000" indent="-228600" algn="l" rtl="0" eaLnBrk="1" fontAlgn="base" hangingPunct="1">
              <a:spcBef>
                <a:spcPct val="20000"/>
              </a:spcBef>
              <a:spcAft>
                <a:spcPct val="0"/>
              </a:spcAft>
              <a:defRPr sz="2000">
                <a:solidFill>
                  <a:schemeClr val="tx1"/>
                </a:solidFill>
                <a:latin typeface="Arial" charset="0"/>
                <a:cs typeface="+mn-cs"/>
              </a:defRPr>
            </a:lvl8pPr>
            <a:lvl9pPr marL="3886200" indent="-228600" algn="l" rtl="0" eaLnBrk="1" fontAlgn="base" hangingPunct="1">
              <a:spcBef>
                <a:spcPct val="20000"/>
              </a:spcBef>
              <a:spcAft>
                <a:spcPct val="0"/>
              </a:spcAft>
              <a:defRPr sz="2000">
                <a:solidFill>
                  <a:schemeClr val="tx1"/>
                </a:solidFill>
                <a:latin typeface="Arial" charset="0"/>
                <a:cs typeface="+mn-cs"/>
              </a:defRPr>
            </a:lvl9pPr>
          </a:lstStyle>
          <a:p>
            <a:endParaRPr lang="en-US" sz="1013" kern="0" dirty="0">
              <a:latin typeface="FontAwesome" pitchFamily="2" charset="0"/>
            </a:endParaRPr>
          </a:p>
        </p:txBody>
      </p:sp>
      <p:pic>
        <p:nvPicPr>
          <p:cNvPr id="2" name="Picture 1">
            <a:extLst>
              <a:ext uri="{FF2B5EF4-FFF2-40B4-BE49-F238E27FC236}">
                <a16:creationId xmlns:a16="http://schemas.microsoft.com/office/drawing/2014/main" id="{E283434E-C49C-45F9-B2CC-B8595C232A10}"/>
              </a:ext>
            </a:extLst>
          </p:cNvPr>
          <p:cNvPicPr>
            <a:picLocks/>
          </p:cNvPicPr>
          <p:nvPr/>
        </p:nvPicPr>
        <p:blipFill>
          <a:blip r:embed="rId2"/>
          <a:stretch>
            <a:fillRect/>
          </a:stretch>
        </p:blipFill>
        <p:spPr>
          <a:xfrm>
            <a:off x="3329900" y="3175261"/>
            <a:ext cx="274320" cy="342900"/>
          </a:xfrm>
          <a:prstGeom prst="rect">
            <a:avLst/>
          </a:prstGeom>
        </p:spPr>
      </p:pic>
      <p:pic>
        <p:nvPicPr>
          <p:cNvPr id="53" name="Picture 52">
            <a:extLst>
              <a:ext uri="{FF2B5EF4-FFF2-40B4-BE49-F238E27FC236}">
                <a16:creationId xmlns:a16="http://schemas.microsoft.com/office/drawing/2014/main" id="{6468EF41-806B-4084-9549-80290C0E1958}"/>
              </a:ext>
            </a:extLst>
          </p:cNvPr>
          <p:cNvPicPr>
            <a:picLocks/>
          </p:cNvPicPr>
          <p:nvPr/>
        </p:nvPicPr>
        <p:blipFill>
          <a:blip r:embed="rId3"/>
          <a:stretch>
            <a:fillRect/>
          </a:stretch>
        </p:blipFill>
        <p:spPr>
          <a:xfrm>
            <a:off x="3350270" y="2192592"/>
            <a:ext cx="274320" cy="342900"/>
          </a:xfrm>
          <a:prstGeom prst="rect">
            <a:avLst/>
          </a:prstGeom>
        </p:spPr>
      </p:pic>
      <p:sp>
        <p:nvSpPr>
          <p:cNvPr id="23" name="Content Placeholder 2">
            <a:extLst>
              <a:ext uri="{FF2B5EF4-FFF2-40B4-BE49-F238E27FC236}">
                <a16:creationId xmlns:a16="http://schemas.microsoft.com/office/drawing/2014/main" id="{9D9A378C-BEAF-4A45-BF24-87C1DCBE85A3}"/>
              </a:ext>
            </a:extLst>
          </p:cNvPr>
          <p:cNvSpPr txBox="1">
            <a:spLocks/>
          </p:cNvSpPr>
          <p:nvPr/>
        </p:nvSpPr>
        <p:spPr bwMode="auto">
          <a:xfrm>
            <a:off x="781823" y="4286362"/>
            <a:ext cx="2039732" cy="46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718" rIns="0" bIns="25718"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4pPr>
            <a:lvl5pPr marL="21145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5pPr>
            <a:lvl6pPr marL="2514600" indent="-228600" algn="l" rtl="0" eaLnBrk="1" fontAlgn="base" hangingPunct="1">
              <a:spcBef>
                <a:spcPct val="20000"/>
              </a:spcBef>
              <a:spcAft>
                <a:spcPct val="0"/>
              </a:spcAft>
              <a:defRPr sz="1600">
                <a:solidFill>
                  <a:schemeClr val="tx1"/>
                </a:solidFill>
                <a:latin typeface="Arial" charset="0"/>
                <a:cs typeface="+mn-cs"/>
              </a:defRPr>
            </a:lvl6pPr>
            <a:lvl7pPr marL="2971800" indent="-228600" algn="l" rtl="0" eaLnBrk="1" fontAlgn="base" hangingPunct="1">
              <a:spcBef>
                <a:spcPct val="20000"/>
              </a:spcBef>
              <a:spcAft>
                <a:spcPct val="0"/>
              </a:spcAft>
              <a:defRPr sz="1600">
                <a:solidFill>
                  <a:schemeClr val="tx1"/>
                </a:solidFill>
                <a:latin typeface="Arial" charset="0"/>
                <a:cs typeface="+mn-cs"/>
              </a:defRPr>
            </a:lvl7pPr>
            <a:lvl8pPr marL="3429000" indent="-228600" algn="l" rtl="0" eaLnBrk="1" fontAlgn="base" hangingPunct="1">
              <a:spcBef>
                <a:spcPct val="20000"/>
              </a:spcBef>
              <a:spcAft>
                <a:spcPct val="0"/>
              </a:spcAft>
              <a:defRPr sz="2000">
                <a:solidFill>
                  <a:schemeClr val="tx1"/>
                </a:solidFill>
                <a:latin typeface="Arial" charset="0"/>
                <a:cs typeface="+mn-cs"/>
              </a:defRPr>
            </a:lvl8pPr>
            <a:lvl9pPr marL="3886200" indent="-228600" algn="l" rtl="0" eaLnBrk="1" fontAlgn="base" hangingPunct="1">
              <a:spcBef>
                <a:spcPct val="20000"/>
              </a:spcBef>
              <a:spcAft>
                <a:spcPct val="0"/>
              </a:spcAft>
              <a:defRPr sz="2000">
                <a:solidFill>
                  <a:schemeClr val="tx1"/>
                </a:solidFill>
                <a:latin typeface="Arial" charset="0"/>
                <a:cs typeface="+mn-cs"/>
              </a:defRPr>
            </a:lvl9pPr>
          </a:lstStyle>
          <a:p>
            <a:r>
              <a:rPr lang="en-US" sz="1200" b="1" kern="0" dirty="0"/>
              <a:t>Candidate </a:t>
            </a:r>
            <a:r>
              <a:rPr lang="en-US" sz="1200" kern="0" dirty="0"/>
              <a:t>provides all References   information from any device</a:t>
            </a:r>
          </a:p>
        </p:txBody>
      </p:sp>
      <p:sp>
        <p:nvSpPr>
          <p:cNvPr id="24" name="Content Placeholder 2">
            <a:extLst>
              <a:ext uri="{FF2B5EF4-FFF2-40B4-BE49-F238E27FC236}">
                <a16:creationId xmlns:a16="http://schemas.microsoft.com/office/drawing/2014/main" id="{51B78A17-D269-43C7-AA08-B33BAC4C7831}"/>
              </a:ext>
            </a:extLst>
          </p:cNvPr>
          <p:cNvSpPr txBox="1">
            <a:spLocks/>
          </p:cNvSpPr>
          <p:nvPr/>
        </p:nvSpPr>
        <p:spPr bwMode="auto">
          <a:xfrm>
            <a:off x="781824" y="3136847"/>
            <a:ext cx="194105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718" rIns="0" bIns="25718"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4pPr>
            <a:lvl5pPr marL="21145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5pPr>
            <a:lvl6pPr marL="2514600" indent="-228600" algn="l" rtl="0" eaLnBrk="1" fontAlgn="base" hangingPunct="1">
              <a:spcBef>
                <a:spcPct val="20000"/>
              </a:spcBef>
              <a:spcAft>
                <a:spcPct val="0"/>
              </a:spcAft>
              <a:defRPr sz="1600">
                <a:solidFill>
                  <a:schemeClr val="tx1"/>
                </a:solidFill>
                <a:latin typeface="Arial" charset="0"/>
                <a:cs typeface="+mn-cs"/>
              </a:defRPr>
            </a:lvl6pPr>
            <a:lvl7pPr marL="2971800" indent="-228600" algn="l" rtl="0" eaLnBrk="1" fontAlgn="base" hangingPunct="1">
              <a:spcBef>
                <a:spcPct val="20000"/>
              </a:spcBef>
              <a:spcAft>
                <a:spcPct val="0"/>
              </a:spcAft>
              <a:defRPr sz="1600">
                <a:solidFill>
                  <a:schemeClr val="tx1"/>
                </a:solidFill>
                <a:latin typeface="Arial" charset="0"/>
                <a:cs typeface="+mn-cs"/>
              </a:defRPr>
            </a:lvl7pPr>
            <a:lvl8pPr marL="3429000" indent="-228600" algn="l" rtl="0" eaLnBrk="1" fontAlgn="base" hangingPunct="1">
              <a:spcBef>
                <a:spcPct val="20000"/>
              </a:spcBef>
              <a:spcAft>
                <a:spcPct val="0"/>
              </a:spcAft>
              <a:defRPr sz="2000">
                <a:solidFill>
                  <a:schemeClr val="tx1"/>
                </a:solidFill>
                <a:latin typeface="Arial" charset="0"/>
                <a:cs typeface="+mn-cs"/>
              </a:defRPr>
            </a:lvl8pPr>
            <a:lvl9pPr marL="3886200" indent="-228600" algn="l" rtl="0" eaLnBrk="1" fontAlgn="base" hangingPunct="1">
              <a:spcBef>
                <a:spcPct val="20000"/>
              </a:spcBef>
              <a:spcAft>
                <a:spcPct val="0"/>
              </a:spcAft>
              <a:defRPr sz="2000">
                <a:solidFill>
                  <a:schemeClr val="tx1"/>
                </a:solidFill>
                <a:latin typeface="Arial" charset="0"/>
                <a:cs typeface="+mn-cs"/>
              </a:defRPr>
            </a:lvl9pPr>
          </a:lstStyle>
          <a:p>
            <a:r>
              <a:rPr lang="en-US" sz="1200" b="1" kern="0" dirty="0"/>
              <a:t>Candidate</a:t>
            </a:r>
            <a:r>
              <a:rPr lang="en-US" sz="1200" kern="0" dirty="0"/>
              <a:t> is invited to sign up via email and SMS and creates account</a:t>
            </a:r>
          </a:p>
        </p:txBody>
      </p:sp>
      <p:sp>
        <p:nvSpPr>
          <p:cNvPr id="26" name="Content Placeholder 2">
            <a:extLst>
              <a:ext uri="{FF2B5EF4-FFF2-40B4-BE49-F238E27FC236}">
                <a16:creationId xmlns:a16="http://schemas.microsoft.com/office/drawing/2014/main" id="{639D9ECB-7AAF-403C-8F07-74AA68B2CE9A}"/>
              </a:ext>
            </a:extLst>
          </p:cNvPr>
          <p:cNvSpPr txBox="1">
            <a:spLocks/>
          </p:cNvSpPr>
          <p:nvPr/>
        </p:nvSpPr>
        <p:spPr bwMode="auto">
          <a:xfrm>
            <a:off x="781823" y="2192591"/>
            <a:ext cx="1941057" cy="46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718" rIns="0" bIns="25718"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4pPr>
            <a:lvl5pPr marL="21145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5pPr>
            <a:lvl6pPr marL="2514600" indent="-228600" algn="l" rtl="0" eaLnBrk="1" fontAlgn="base" hangingPunct="1">
              <a:spcBef>
                <a:spcPct val="20000"/>
              </a:spcBef>
              <a:spcAft>
                <a:spcPct val="0"/>
              </a:spcAft>
              <a:defRPr sz="1600">
                <a:solidFill>
                  <a:schemeClr val="tx1"/>
                </a:solidFill>
                <a:latin typeface="Arial" charset="0"/>
                <a:cs typeface="+mn-cs"/>
              </a:defRPr>
            </a:lvl6pPr>
            <a:lvl7pPr marL="2971800" indent="-228600" algn="l" rtl="0" eaLnBrk="1" fontAlgn="base" hangingPunct="1">
              <a:spcBef>
                <a:spcPct val="20000"/>
              </a:spcBef>
              <a:spcAft>
                <a:spcPct val="0"/>
              </a:spcAft>
              <a:defRPr sz="1600">
                <a:solidFill>
                  <a:schemeClr val="tx1"/>
                </a:solidFill>
                <a:latin typeface="Arial" charset="0"/>
                <a:cs typeface="+mn-cs"/>
              </a:defRPr>
            </a:lvl7pPr>
            <a:lvl8pPr marL="3429000" indent="-228600" algn="l" rtl="0" eaLnBrk="1" fontAlgn="base" hangingPunct="1">
              <a:spcBef>
                <a:spcPct val="20000"/>
              </a:spcBef>
              <a:spcAft>
                <a:spcPct val="0"/>
              </a:spcAft>
              <a:defRPr sz="2000">
                <a:solidFill>
                  <a:schemeClr val="tx1"/>
                </a:solidFill>
                <a:latin typeface="Arial" charset="0"/>
                <a:cs typeface="+mn-cs"/>
              </a:defRPr>
            </a:lvl8pPr>
            <a:lvl9pPr marL="3886200" indent="-228600" algn="l" rtl="0" eaLnBrk="1" fontAlgn="base" hangingPunct="1">
              <a:spcBef>
                <a:spcPct val="20000"/>
              </a:spcBef>
              <a:spcAft>
                <a:spcPct val="0"/>
              </a:spcAft>
              <a:defRPr sz="2000">
                <a:solidFill>
                  <a:schemeClr val="tx1"/>
                </a:solidFill>
                <a:latin typeface="Arial" charset="0"/>
                <a:cs typeface="+mn-cs"/>
              </a:defRPr>
            </a:lvl9pPr>
          </a:lstStyle>
          <a:p>
            <a:r>
              <a:rPr lang="en-US" sz="1200" b="1" kern="0" dirty="0"/>
              <a:t>Recruiter</a:t>
            </a:r>
            <a:r>
              <a:rPr lang="en-US" sz="1200" kern="0" dirty="0"/>
              <a:t> initiates Reference Check with the number of References by type</a:t>
            </a:r>
          </a:p>
        </p:txBody>
      </p:sp>
      <p:grpSp>
        <p:nvGrpSpPr>
          <p:cNvPr id="39" name="Group 38">
            <a:extLst>
              <a:ext uri="{FF2B5EF4-FFF2-40B4-BE49-F238E27FC236}">
                <a16:creationId xmlns:a16="http://schemas.microsoft.com/office/drawing/2014/main" id="{FAF12ACF-BC4F-40AE-BA51-E3FCA9E69C6D}"/>
              </a:ext>
            </a:extLst>
          </p:cNvPr>
          <p:cNvGrpSpPr/>
          <p:nvPr/>
        </p:nvGrpSpPr>
        <p:grpSpPr>
          <a:xfrm>
            <a:off x="3538092" y="4319400"/>
            <a:ext cx="274320" cy="342900"/>
            <a:chOff x="2593542" y="4825877"/>
            <a:chExt cx="478173" cy="548640"/>
          </a:xfrm>
        </p:grpSpPr>
        <p:pic>
          <p:nvPicPr>
            <p:cNvPr id="40" name="Picture 39">
              <a:extLst>
                <a:ext uri="{FF2B5EF4-FFF2-40B4-BE49-F238E27FC236}">
                  <a16:creationId xmlns:a16="http://schemas.microsoft.com/office/drawing/2014/main" id="{A88A6ED8-0BD3-404D-9AB8-559DC0DB7DC5}"/>
                </a:ext>
              </a:extLst>
            </p:cNvPr>
            <p:cNvPicPr>
              <a:picLocks noChangeAspect="1"/>
            </p:cNvPicPr>
            <p:nvPr/>
          </p:nvPicPr>
          <p:blipFill>
            <a:blip r:embed="rId4"/>
            <a:stretch>
              <a:fillRect/>
            </a:stretch>
          </p:blipFill>
          <p:spPr>
            <a:xfrm>
              <a:off x="2593542" y="4825877"/>
              <a:ext cx="478173" cy="548640"/>
            </a:xfrm>
            <a:prstGeom prst="rect">
              <a:avLst/>
            </a:prstGeom>
          </p:spPr>
        </p:pic>
        <p:cxnSp>
          <p:nvCxnSpPr>
            <p:cNvPr id="41" name="Straight Connector 40">
              <a:extLst>
                <a:ext uri="{FF2B5EF4-FFF2-40B4-BE49-F238E27FC236}">
                  <a16:creationId xmlns:a16="http://schemas.microsoft.com/office/drawing/2014/main" id="{1FBA10A9-9492-4818-AF8F-F92B25FBE004}"/>
                </a:ext>
              </a:extLst>
            </p:cNvPr>
            <p:cNvCxnSpPr>
              <a:cxnSpLocks/>
            </p:cNvCxnSpPr>
            <p:nvPr/>
          </p:nvCxnSpPr>
          <p:spPr>
            <a:xfrm>
              <a:off x="2711352"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4C00CB-5C8D-4E45-9331-47E75CE82F68}"/>
                </a:ext>
              </a:extLst>
            </p:cNvPr>
            <p:cNvCxnSpPr>
              <a:cxnSpLocks/>
            </p:cNvCxnSpPr>
            <p:nvPr/>
          </p:nvCxnSpPr>
          <p:spPr>
            <a:xfrm>
              <a:off x="2939115"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EDA80C-49E3-488A-AEF2-E357A3EC029F}"/>
                </a:ext>
              </a:extLst>
            </p:cNvPr>
            <p:cNvCxnSpPr>
              <a:cxnSpLocks/>
            </p:cNvCxnSpPr>
            <p:nvPr/>
          </p:nvCxnSpPr>
          <p:spPr>
            <a:xfrm>
              <a:off x="2787447" y="5121045"/>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A9309D-E7DF-4A5E-B36A-239391869132}"/>
                </a:ext>
              </a:extLst>
            </p:cNvPr>
            <p:cNvCxnSpPr>
              <a:cxnSpLocks/>
            </p:cNvCxnSpPr>
            <p:nvPr/>
          </p:nvCxnSpPr>
          <p:spPr>
            <a:xfrm>
              <a:off x="2863752" y="5121966"/>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ADF5DA1A-2329-4A75-B1C4-1F8ABA60458A}"/>
              </a:ext>
            </a:extLst>
          </p:cNvPr>
          <p:cNvGrpSpPr/>
          <p:nvPr/>
        </p:nvGrpSpPr>
        <p:grpSpPr>
          <a:xfrm>
            <a:off x="3287218" y="4319400"/>
            <a:ext cx="274320" cy="342900"/>
            <a:chOff x="2593542" y="4825877"/>
            <a:chExt cx="478173" cy="548640"/>
          </a:xfrm>
        </p:grpSpPr>
        <p:pic>
          <p:nvPicPr>
            <p:cNvPr id="62" name="Picture 61">
              <a:extLst>
                <a:ext uri="{FF2B5EF4-FFF2-40B4-BE49-F238E27FC236}">
                  <a16:creationId xmlns:a16="http://schemas.microsoft.com/office/drawing/2014/main" id="{94069AC2-62BB-46F2-8715-F8C98603D50F}"/>
                </a:ext>
              </a:extLst>
            </p:cNvPr>
            <p:cNvPicPr>
              <a:picLocks noChangeAspect="1"/>
            </p:cNvPicPr>
            <p:nvPr/>
          </p:nvPicPr>
          <p:blipFill>
            <a:blip r:embed="rId4"/>
            <a:stretch>
              <a:fillRect/>
            </a:stretch>
          </p:blipFill>
          <p:spPr>
            <a:xfrm>
              <a:off x="2593542" y="4825877"/>
              <a:ext cx="478173" cy="548640"/>
            </a:xfrm>
            <a:prstGeom prst="rect">
              <a:avLst/>
            </a:prstGeom>
          </p:spPr>
        </p:pic>
        <p:cxnSp>
          <p:nvCxnSpPr>
            <p:cNvPr id="63" name="Straight Connector 62">
              <a:extLst>
                <a:ext uri="{FF2B5EF4-FFF2-40B4-BE49-F238E27FC236}">
                  <a16:creationId xmlns:a16="http://schemas.microsoft.com/office/drawing/2014/main" id="{DC48635F-363B-44BE-B0BE-3A7769B5CA38}"/>
                </a:ext>
              </a:extLst>
            </p:cNvPr>
            <p:cNvCxnSpPr>
              <a:cxnSpLocks/>
            </p:cNvCxnSpPr>
            <p:nvPr/>
          </p:nvCxnSpPr>
          <p:spPr>
            <a:xfrm>
              <a:off x="2711352"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32E391C-2785-4276-98BA-EDC60451D4F6}"/>
                </a:ext>
              </a:extLst>
            </p:cNvPr>
            <p:cNvCxnSpPr>
              <a:cxnSpLocks/>
            </p:cNvCxnSpPr>
            <p:nvPr/>
          </p:nvCxnSpPr>
          <p:spPr>
            <a:xfrm>
              <a:off x="2939115"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7F4CCB1-1A29-4421-8229-9F12645443F8}"/>
                </a:ext>
              </a:extLst>
            </p:cNvPr>
            <p:cNvCxnSpPr>
              <a:cxnSpLocks/>
            </p:cNvCxnSpPr>
            <p:nvPr/>
          </p:nvCxnSpPr>
          <p:spPr>
            <a:xfrm>
              <a:off x="2787447" y="5121045"/>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BC89D95-BAF0-406A-ABFF-9ABA1DDFEC5C}"/>
                </a:ext>
              </a:extLst>
            </p:cNvPr>
            <p:cNvCxnSpPr>
              <a:cxnSpLocks/>
            </p:cNvCxnSpPr>
            <p:nvPr/>
          </p:nvCxnSpPr>
          <p:spPr>
            <a:xfrm>
              <a:off x="2863752" y="5121966"/>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00A896AA-CDA4-44B4-97FA-EA14BD977289}"/>
              </a:ext>
            </a:extLst>
          </p:cNvPr>
          <p:cNvGrpSpPr/>
          <p:nvPr/>
        </p:nvGrpSpPr>
        <p:grpSpPr>
          <a:xfrm>
            <a:off x="3036344" y="4319400"/>
            <a:ext cx="274320" cy="342900"/>
            <a:chOff x="2593542" y="4825877"/>
            <a:chExt cx="478173" cy="548640"/>
          </a:xfrm>
        </p:grpSpPr>
        <p:pic>
          <p:nvPicPr>
            <p:cNvPr id="68" name="Picture 67">
              <a:extLst>
                <a:ext uri="{FF2B5EF4-FFF2-40B4-BE49-F238E27FC236}">
                  <a16:creationId xmlns:a16="http://schemas.microsoft.com/office/drawing/2014/main" id="{330D171B-61ED-4AA3-A292-C3EE1BFA68E6}"/>
                </a:ext>
              </a:extLst>
            </p:cNvPr>
            <p:cNvPicPr>
              <a:picLocks noChangeAspect="1"/>
            </p:cNvPicPr>
            <p:nvPr/>
          </p:nvPicPr>
          <p:blipFill>
            <a:blip r:embed="rId4"/>
            <a:stretch>
              <a:fillRect/>
            </a:stretch>
          </p:blipFill>
          <p:spPr>
            <a:xfrm>
              <a:off x="2593542" y="4825877"/>
              <a:ext cx="478173" cy="548640"/>
            </a:xfrm>
            <a:prstGeom prst="rect">
              <a:avLst/>
            </a:prstGeom>
          </p:spPr>
        </p:pic>
        <p:cxnSp>
          <p:nvCxnSpPr>
            <p:cNvPr id="69" name="Straight Connector 68">
              <a:extLst>
                <a:ext uri="{FF2B5EF4-FFF2-40B4-BE49-F238E27FC236}">
                  <a16:creationId xmlns:a16="http://schemas.microsoft.com/office/drawing/2014/main" id="{265CE6AF-23A5-4CFC-9954-03E92B3BE5B0}"/>
                </a:ext>
              </a:extLst>
            </p:cNvPr>
            <p:cNvCxnSpPr>
              <a:cxnSpLocks/>
            </p:cNvCxnSpPr>
            <p:nvPr/>
          </p:nvCxnSpPr>
          <p:spPr>
            <a:xfrm>
              <a:off x="2711352"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149FF71-BF88-4F8C-A267-0A60075744DB}"/>
                </a:ext>
              </a:extLst>
            </p:cNvPr>
            <p:cNvCxnSpPr>
              <a:cxnSpLocks/>
            </p:cNvCxnSpPr>
            <p:nvPr/>
          </p:nvCxnSpPr>
          <p:spPr>
            <a:xfrm>
              <a:off x="2939115"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56BCDB-608E-4860-A5A2-592032DBEE3D}"/>
                </a:ext>
              </a:extLst>
            </p:cNvPr>
            <p:cNvCxnSpPr>
              <a:cxnSpLocks/>
            </p:cNvCxnSpPr>
            <p:nvPr/>
          </p:nvCxnSpPr>
          <p:spPr>
            <a:xfrm>
              <a:off x="2787447" y="5121045"/>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0AB37D5-7E69-4C56-99AA-19589EA3BAB1}"/>
                </a:ext>
              </a:extLst>
            </p:cNvPr>
            <p:cNvCxnSpPr>
              <a:cxnSpLocks/>
            </p:cNvCxnSpPr>
            <p:nvPr/>
          </p:nvCxnSpPr>
          <p:spPr>
            <a:xfrm>
              <a:off x="2863752" y="5121966"/>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6BC848CB-464E-492A-925F-00644D43B876}"/>
              </a:ext>
            </a:extLst>
          </p:cNvPr>
          <p:cNvGrpSpPr/>
          <p:nvPr/>
        </p:nvGrpSpPr>
        <p:grpSpPr>
          <a:xfrm>
            <a:off x="7663063" y="6032441"/>
            <a:ext cx="984201" cy="351462"/>
            <a:chOff x="6016884" y="2404526"/>
            <a:chExt cx="1508759" cy="540153"/>
          </a:xfrm>
        </p:grpSpPr>
        <p:grpSp>
          <p:nvGrpSpPr>
            <p:cNvPr id="93" name="Group 92">
              <a:extLst>
                <a:ext uri="{FF2B5EF4-FFF2-40B4-BE49-F238E27FC236}">
                  <a16:creationId xmlns:a16="http://schemas.microsoft.com/office/drawing/2014/main" id="{C7D4743D-82BD-457D-8DC5-A7F5E93422EF}"/>
                </a:ext>
              </a:extLst>
            </p:cNvPr>
            <p:cNvGrpSpPr/>
            <p:nvPr/>
          </p:nvGrpSpPr>
          <p:grpSpPr>
            <a:xfrm>
              <a:off x="6447413" y="2404526"/>
              <a:ext cx="438977" cy="530942"/>
              <a:chOff x="2593542" y="4825877"/>
              <a:chExt cx="478173" cy="548640"/>
            </a:xfrm>
          </p:grpSpPr>
          <p:pic>
            <p:nvPicPr>
              <p:cNvPr id="102" name="Picture 101">
                <a:extLst>
                  <a:ext uri="{FF2B5EF4-FFF2-40B4-BE49-F238E27FC236}">
                    <a16:creationId xmlns:a16="http://schemas.microsoft.com/office/drawing/2014/main" id="{83B5A0FA-079C-441C-A50B-2812C8BBE463}"/>
                  </a:ext>
                </a:extLst>
              </p:cNvPr>
              <p:cNvPicPr>
                <a:picLocks noChangeAspect="1"/>
              </p:cNvPicPr>
              <p:nvPr/>
            </p:nvPicPr>
            <p:blipFill>
              <a:blip r:embed="rId4">
                <a:alphaModFix amt="20000"/>
              </a:blip>
              <a:stretch>
                <a:fillRect/>
              </a:stretch>
            </p:blipFill>
            <p:spPr>
              <a:xfrm>
                <a:off x="2593542" y="4825877"/>
                <a:ext cx="478173" cy="548640"/>
              </a:xfrm>
              <a:prstGeom prst="rect">
                <a:avLst/>
              </a:prstGeom>
            </p:spPr>
          </p:pic>
          <p:cxnSp>
            <p:nvCxnSpPr>
              <p:cNvPr id="103" name="Straight Connector 102">
                <a:extLst>
                  <a:ext uri="{FF2B5EF4-FFF2-40B4-BE49-F238E27FC236}">
                    <a16:creationId xmlns:a16="http://schemas.microsoft.com/office/drawing/2014/main" id="{002C5D5F-6C58-4072-A94A-54A2620B9E10}"/>
                  </a:ext>
                </a:extLst>
              </p:cNvPr>
              <p:cNvCxnSpPr>
                <a:cxnSpLocks/>
              </p:cNvCxnSpPr>
              <p:nvPr/>
            </p:nvCxnSpPr>
            <p:spPr>
              <a:xfrm>
                <a:off x="2711352"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A81110A-5B6E-49A0-8A6B-43F8E4B09789}"/>
                  </a:ext>
                </a:extLst>
              </p:cNvPr>
              <p:cNvCxnSpPr>
                <a:cxnSpLocks/>
              </p:cNvCxnSpPr>
              <p:nvPr/>
            </p:nvCxnSpPr>
            <p:spPr>
              <a:xfrm>
                <a:off x="2939115"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2F986E4-FC71-4185-99F1-7BDEFE60FC3F}"/>
                  </a:ext>
                </a:extLst>
              </p:cNvPr>
              <p:cNvCxnSpPr>
                <a:cxnSpLocks/>
              </p:cNvCxnSpPr>
              <p:nvPr/>
            </p:nvCxnSpPr>
            <p:spPr>
              <a:xfrm>
                <a:off x="2787447" y="5121045"/>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F0272CD-7C4A-4065-86D3-CF493C35EE8F}"/>
                  </a:ext>
                </a:extLst>
              </p:cNvPr>
              <p:cNvCxnSpPr>
                <a:cxnSpLocks/>
              </p:cNvCxnSpPr>
              <p:nvPr/>
            </p:nvCxnSpPr>
            <p:spPr>
              <a:xfrm>
                <a:off x="2863752" y="5121966"/>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DB87DC6B-AB31-4E01-9E27-A17E0CF7BF9A}"/>
                </a:ext>
              </a:extLst>
            </p:cNvPr>
            <p:cNvGrpSpPr/>
            <p:nvPr/>
          </p:nvGrpSpPr>
          <p:grpSpPr>
            <a:xfrm>
              <a:off x="6016884" y="2413161"/>
              <a:ext cx="438977" cy="530942"/>
              <a:chOff x="2593542" y="4825877"/>
              <a:chExt cx="478173" cy="548640"/>
            </a:xfrm>
          </p:grpSpPr>
          <p:pic>
            <p:nvPicPr>
              <p:cNvPr id="97" name="Picture 96">
                <a:extLst>
                  <a:ext uri="{FF2B5EF4-FFF2-40B4-BE49-F238E27FC236}">
                    <a16:creationId xmlns:a16="http://schemas.microsoft.com/office/drawing/2014/main" id="{B58D357A-7885-47ED-894C-F377D3C188EC}"/>
                  </a:ext>
                </a:extLst>
              </p:cNvPr>
              <p:cNvPicPr>
                <a:picLocks noChangeAspect="1"/>
              </p:cNvPicPr>
              <p:nvPr/>
            </p:nvPicPr>
            <p:blipFill>
              <a:blip r:embed="rId4"/>
              <a:stretch>
                <a:fillRect/>
              </a:stretch>
            </p:blipFill>
            <p:spPr>
              <a:xfrm>
                <a:off x="2593542" y="4825877"/>
                <a:ext cx="478173" cy="548640"/>
              </a:xfrm>
              <a:prstGeom prst="rect">
                <a:avLst/>
              </a:prstGeom>
            </p:spPr>
          </p:pic>
          <p:cxnSp>
            <p:nvCxnSpPr>
              <p:cNvPr id="98" name="Straight Connector 97">
                <a:extLst>
                  <a:ext uri="{FF2B5EF4-FFF2-40B4-BE49-F238E27FC236}">
                    <a16:creationId xmlns:a16="http://schemas.microsoft.com/office/drawing/2014/main" id="{E5BA451D-B345-4BE5-A322-3A788123C7E5}"/>
                  </a:ext>
                </a:extLst>
              </p:cNvPr>
              <p:cNvCxnSpPr>
                <a:cxnSpLocks/>
              </p:cNvCxnSpPr>
              <p:nvPr/>
            </p:nvCxnSpPr>
            <p:spPr>
              <a:xfrm>
                <a:off x="2711352"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75C6123-3545-4F8B-8E5B-E14E53F0E695}"/>
                  </a:ext>
                </a:extLst>
              </p:cNvPr>
              <p:cNvCxnSpPr>
                <a:cxnSpLocks/>
              </p:cNvCxnSpPr>
              <p:nvPr/>
            </p:nvCxnSpPr>
            <p:spPr>
              <a:xfrm>
                <a:off x="2939115"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01B1995-1DBC-4644-9AC9-845B48ACFADD}"/>
                  </a:ext>
                </a:extLst>
              </p:cNvPr>
              <p:cNvCxnSpPr>
                <a:cxnSpLocks/>
              </p:cNvCxnSpPr>
              <p:nvPr/>
            </p:nvCxnSpPr>
            <p:spPr>
              <a:xfrm>
                <a:off x="2787447" y="5121045"/>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BB16B76-EBC1-4000-99BD-0587EDC5B987}"/>
                  </a:ext>
                </a:extLst>
              </p:cNvPr>
              <p:cNvCxnSpPr>
                <a:cxnSpLocks/>
              </p:cNvCxnSpPr>
              <p:nvPr/>
            </p:nvCxnSpPr>
            <p:spPr>
              <a:xfrm>
                <a:off x="2863752" y="5121966"/>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5" name="Picture 94">
              <a:extLst>
                <a:ext uri="{FF2B5EF4-FFF2-40B4-BE49-F238E27FC236}">
                  <a16:creationId xmlns:a16="http://schemas.microsoft.com/office/drawing/2014/main" id="{335E2F00-EACE-46FA-A41D-BB6B3BABA7DA}"/>
                </a:ext>
              </a:extLst>
            </p:cNvPr>
            <p:cNvPicPr>
              <a:picLocks noChangeAspect="1"/>
            </p:cNvPicPr>
            <p:nvPr/>
          </p:nvPicPr>
          <p:blipFill>
            <a:blip r:embed="rId2"/>
            <a:stretch>
              <a:fillRect/>
            </a:stretch>
          </p:blipFill>
          <p:spPr>
            <a:xfrm>
              <a:off x="7105920" y="2413161"/>
              <a:ext cx="419723" cy="530942"/>
            </a:xfrm>
            <a:prstGeom prst="rect">
              <a:avLst/>
            </a:prstGeom>
          </p:spPr>
        </p:pic>
        <p:pic>
          <p:nvPicPr>
            <p:cNvPr id="96" name="Picture 95">
              <a:extLst>
                <a:ext uri="{FF2B5EF4-FFF2-40B4-BE49-F238E27FC236}">
                  <a16:creationId xmlns:a16="http://schemas.microsoft.com/office/drawing/2014/main" id="{82CFAF97-ABFE-4144-A106-0D56BE6936EB}"/>
                </a:ext>
              </a:extLst>
            </p:cNvPr>
            <p:cNvPicPr>
              <a:picLocks noChangeAspect="1"/>
            </p:cNvPicPr>
            <p:nvPr/>
          </p:nvPicPr>
          <p:blipFill>
            <a:blip r:embed="rId2">
              <a:alphaModFix amt="20000"/>
            </a:blip>
            <a:stretch>
              <a:fillRect/>
            </a:stretch>
          </p:blipFill>
          <p:spPr>
            <a:xfrm>
              <a:off x="6706039" y="2413737"/>
              <a:ext cx="419723" cy="530942"/>
            </a:xfrm>
            <a:prstGeom prst="rect">
              <a:avLst/>
            </a:prstGeom>
          </p:spPr>
        </p:pic>
      </p:grpSp>
      <p:grpSp>
        <p:nvGrpSpPr>
          <p:cNvPr id="124" name="Group 123">
            <a:extLst>
              <a:ext uri="{FF2B5EF4-FFF2-40B4-BE49-F238E27FC236}">
                <a16:creationId xmlns:a16="http://schemas.microsoft.com/office/drawing/2014/main" id="{90C79618-9B74-4FBA-AE92-5CD3F10B58C0}"/>
              </a:ext>
            </a:extLst>
          </p:cNvPr>
          <p:cNvGrpSpPr/>
          <p:nvPr/>
        </p:nvGrpSpPr>
        <p:grpSpPr>
          <a:xfrm>
            <a:off x="3788966" y="4319400"/>
            <a:ext cx="274320" cy="342900"/>
            <a:chOff x="2593542" y="4825877"/>
            <a:chExt cx="478173" cy="548640"/>
          </a:xfrm>
        </p:grpSpPr>
        <p:pic>
          <p:nvPicPr>
            <p:cNvPr id="125" name="Picture 124">
              <a:extLst>
                <a:ext uri="{FF2B5EF4-FFF2-40B4-BE49-F238E27FC236}">
                  <a16:creationId xmlns:a16="http://schemas.microsoft.com/office/drawing/2014/main" id="{7820FA5F-E543-4C11-A67B-8694E5E820BD}"/>
                </a:ext>
              </a:extLst>
            </p:cNvPr>
            <p:cNvPicPr>
              <a:picLocks noChangeAspect="1"/>
            </p:cNvPicPr>
            <p:nvPr/>
          </p:nvPicPr>
          <p:blipFill>
            <a:blip r:embed="rId4"/>
            <a:stretch>
              <a:fillRect/>
            </a:stretch>
          </p:blipFill>
          <p:spPr>
            <a:xfrm>
              <a:off x="2593542" y="4825877"/>
              <a:ext cx="478173" cy="548640"/>
            </a:xfrm>
            <a:prstGeom prst="rect">
              <a:avLst/>
            </a:prstGeom>
          </p:spPr>
        </p:pic>
        <p:cxnSp>
          <p:nvCxnSpPr>
            <p:cNvPr id="126" name="Straight Connector 125">
              <a:extLst>
                <a:ext uri="{FF2B5EF4-FFF2-40B4-BE49-F238E27FC236}">
                  <a16:creationId xmlns:a16="http://schemas.microsoft.com/office/drawing/2014/main" id="{A94C0153-BDFF-488C-A993-46DAE2DAF5A5}"/>
                </a:ext>
              </a:extLst>
            </p:cNvPr>
            <p:cNvCxnSpPr>
              <a:cxnSpLocks/>
            </p:cNvCxnSpPr>
            <p:nvPr/>
          </p:nvCxnSpPr>
          <p:spPr>
            <a:xfrm>
              <a:off x="2711352"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316B2C3-4F71-4155-B1F0-0ABDA3AE2371}"/>
                </a:ext>
              </a:extLst>
            </p:cNvPr>
            <p:cNvCxnSpPr>
              <a:cxnSpLocks/>
            </p:cNvCxnSpPr>
            <p:nvPr/>
          </p:nvCxnSpPr>
          <p:spPr>
            <a:xfrm>
              <a:off x="2939115"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F350A75-7034-4B2C-B750-CBD8533E2547}"/>
                </a:ext>
              </a:extLst>
            </p:cNvPr>
            <p:cNvCxnSpPr>
              <a:cxnSpLocks/>
            </p:cNvCxnSpPr>
            <p:nvPr/>
          </p:nvCxnSpPr>
          <p:spPr>
            <a:xfrm>
              <a:off x="2787447" y="5121045"/>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417013F-4D89-4606-A166-C5E7BE952693}"/>
                </a:ext>
              </a:extLst>
            </p:cNvPr>
            <p:cNvCxnSpPr>
              <a:cxnSpLocks/>
            </p:cNvCxnSpPr>
            <p:nvPr/>
          </p:nvCxnSpPr>
          <p:spPr>
            <a:xfrm>
              <a:off x="2863752" y="5121966"/>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Graphic 7" descr="Badge with solid fill">
            <a:extLst>
              <a:ext uri="{FF2B5EF4-FFF2-40B4-BE49-F238E27FC236}">
                <a16:creationId xmlns:a16="http://schemas.microsoft.com/office/drawing/2014/main" id="{3366E813-CCD7-D197-5ADF-1F21783E555A}"/>
              </a:ext>
            </a:extLst>
          </p:cNvPr>
          <p:cNvPicPr preferRelativeResize="0">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905" y="3143168"/>
            <a:ext cx="205740" cy="205740"/>
          </a:xfrm>
          <a:prstGeom prst="rect">
            <a:avLst/>
          </a:prstGeom>
        </p:spPr>
      </p:pic>
      <p:pic>
        <p:nvPicPr>
          <p:cNvPr id="10" name="Graphic 9" descr="Badge 3 with solid fill">
            <a:extLst>
              <a:ext uri="{FF2B5EF4-FFF2-40B4-BE49-F238E27FC236}">
                <a16:creationId xmlns:a16="http://schemas.microsoft.com/office/drawing/2014/main" id="{9988CD72-E9D8-878F-FC07-A699D7EE7CDE}"/>
              </a:ext>
            </a:extLst>
          </p:cNvPr>
          <p:cNvPicPr preferRelativeResize="0">
            <a:picLocks/>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5905" y="4290577"/>
            <a:ext cx="205740" cy="205740"/>
          </a:xfrm>
          <a:prstGeom prst="rect">
            <a:avLst/>
          </a:prstGeom>
        </p:spPr>
      </p:pic>
      <p:pic>
        <p:nvPicPr>
          <p:cNvPr id="12" name="Graphic 11" descr="Badge 4 with solid fill">
            <a:extLst>
              <a:ext uri="{FF2B5EF4-FFF2-40B4-BE49-F238E27FC236}">
                <a16:creationId xmlns:a16="http://schemas.microsoft.com/office/drawing/2014/main" id="{7F800CE7-5CA2-6ACC-6176-A20ABEFC19FC}"/>
              </a:ext>
            </a:extLst>
          </p:cNvPr>
          <p:cNvPicPr preferRelativeResize="0">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905" y="5545409"/>
            <a:ext cx="205740" cy="205740"/>
          </a:xfrm>
          <a:prstGeom prst="rect">
            <a:avLst/>
          </a:prstGeom>
        </p:spPr>
      </p:pic>
      <p:pic>
        <p:nvPicPr>
          <p:cNvPr id="21" name="Graphic 20" descr="Badge 1 with solid fill">
            <a:extLst>
              <a:ext uri="{FF2B5EF4-FFF2-40B4-BE49-F238E27FC236}">
                <a16:creationId xmlns:a16="http://schemas.microsoft.com/office/drawing/2014/main" id="{487C6651-14E1-858E-F048-3F749BC057A4}"/>
              </a:ext>
            </a:extLst>
          </p:cNvPr>
          <p:cNvPicPr preferRelativeResize="0">
            <a:picLocks/>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5905" y="2192592"/>
            <a:ext cx="205740" cy="205740"/>
          </a:xfrm>
          <a:prstGeom prst="rect">
            <a:avLst/>
          </a:prstGeom>
        </p:spPr>
      </p:pic>
      <p:pic>
        <p:nvPicPr>
          <p:cNvPr id="27" name="Graphic 26" descr="Badge 5 with solid fill">
            <a:extLst>
              <a:ext uri="{FF2B5EF4-FFF2-40B4-BE49-F238E27FC236}">
                <a16:creationId xmlns:a16="http://schemas.microsoft.com/office/drawing/2014/main" id="{8333DC28-014C-3EC6-9E91-07AC5043E7D8}"/>
              </a:ext>
            </a:extLst>
          </p:cNvPr>
          <p:cNvPicPr preferRelativeResize="0">
            <a:picLocks/>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00890" y="5613989"/>
            <a:ext cx="205740" cy="205740"/>
          </a:xfrm>
          <a:prstGeom prst="rect">
            <a:avLst/>
          </a:prstGeom>
        </p:spPr>
      </p:pic>
      <p:sp>
        <p:nvSpPr>
          <p:cNvPr id="9" name="Rectangle 8">
            <a:extLst>
              <a:ext uri="{FF2B5EF4-FFF2-40B4-BE49-F238E27FC236}">
                <a16:creationId xmlns:a16="http://schemas.microsoft.com/office/drawing/2014/main" id="{A1089D9B-805E-E35E-E2F5-3E832941EFC2}"/>
              </a:ext>
            </a:extLst>
          </p:cNvPr>
          <p:cNvSpPr/>
          <p:nvPr/>
        </p:nvSpPr>
        <p:spPr>
          <a:xfrm>
            <a:off x="5373678" y="3122700"/>
            <a:ext cx="160685" cy="103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4" name="Content Placeholder 2">
            <a:extLst>
              <a:ext uri="{FF2B5EF4-FFF2-40B4-BE49-F238E27FC236}">
                <a16:creationId xmlns:a16="http://schemas.microsoft.com/office/drawing/2014/main" id="{A463E8B8-EFFD-08B5-5754-E06EB1B1623A}"/>
              </a:ext>
            </a:extLst>
          </p:cNvPr>
          <p:cNvSpPr txBox="1">
            <a:spLocks/>
          </p:cNvSpPr>
          <p:nvPr/>
        </p:nvSpPr>
        <p:spPr bwMode="auto">
          <a:xfrm>
            <a:off x="781824" y="5545409"/>
            <a:ext cx="1763373" cy="67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718" rIns="0" bIns="25718"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4pPr>
            <a:lvl5pPr marL="21145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5pPr>
            <a:lvl6pPr marL="2514600" indent="-228600" algn="l" rtl="0" eaLnBrk="1" fontAlgn="base" hangingPunct="1">
              <a:spcBef>
                <a:spcPct val="20000"/>
              </a:spcBef>
              <a:spcAft>
                <a:spcPct val="0"/>
              </a:spcAft>
              <a:defRPr sz="1600">
                <a:solidFill>
                  <a:schemeClr val="tx1"/>
                </a:solidFill>
                <a:latin typeface="Arial" charset="0"/>
                <a:cs typeface="+mn-cs"/>
              </a:defRPr>
            </a:lvl6pPr>
            <a:lvl7pPr marL="2971800" indent="-228600" algn="l" rtl="0" eaLnBrk="1" fontAlgn="base" hangingPunct="1">
              <a:spcBef>
                <a:spcPct val="20000"/>
              </a:spcBef>
              <a:spcAft>
                <a:spcPct val="0"/>
              </a:spcAft>
              <a:defRPr sz="1600">
                <a:solidFill>
                  <a:schemeClr val="tx1"/>
                </a:solidFill>
                <a:latin typeface="Arial" charset="0"/>
                <a:cs typeface="+mn-cs"/>
              </a:defRPr>
            </a:lvl7pPr>
            <a:lvl8pPr marL="3429000" indent="-228600" algn="l" rtl="0" eaLnBrk="1" fontAlgn="base" hangingPunct="1">
              <a:spcBef>
                <a:spcPct val="20000"/>
              </a:spcBef>
              <a:spcAft>
                <a:spcPct val="0"/>
              </a:spcAft>
              <a:defRPr sz="2000">
                <a:solidFill>
                  <a:schemeClr val="tx1"/>
                </a:solidFill>
                <a:latin typeface="Arial" charset="0"/>
                <a:cs typeface="+mn-cs"/>
              </a:defRPr>
            </a:lvl8pPr>
            <a:lvl9pPr marL="3886200" indent="-228600" algn="l" rtl="0" eaLnBrk="1" fontAlgn="base" hangingPunct="1">
              <a:spcBef>
                <a:spcPct val="20000"/>
              </a:spcBef>
              <a:spcAft>
                <a:spcPct val="0"/>
              </a:spcAft>
              <a:defRPr sz="2000">
                <a:solidFill>
                  <a:schemeClr val="tx1"/>
                </a:solidFill>
                <a:latin typeface="Arial" charset="0"/>
                <a:cs typeface="+mn-cs"/>
              </a:defRPr>
            </a:lvl9pPr>
          </a:lstStyle>
          <a:p>
            <a:r>
              <a:rPr lang="en-US" sz="1200" b="1" kern="0" dirty="0"/>
              <a:t>References  </a:t>
            </a:r>
            <a:r>
              <a:rPr lang="en-US" sz="1200" kern="0" dirty="0"/>
              <a:t>receive a secure link via email and SMS and completes Survey </a:t>
            </a:r>
          </a:p>
        </p:txBody>
      </p:sp>
      <p:sp>
        <p:nvSpPr>
          <p:cNvPr id="35" name="Content Placeholder 2">
            <a:extLst>
              <a:ext uri="{FF2B5EF4-FFF2-40B4-BE49-F238E27FC236}">
                <a16:creationId xmlns:a16="http://schemas.microsoft.com/office/drawing/2014/main" id="{B1B9B63D-397D-C960-49FD-DBB962DE70BA}"/>
              </a:ext>
            </a:extLst>
          </p:cNvPr>
          <p:cNvSpPr txBox="1">
            <a:spLocks/>
          </p:cNvSpPr>
          <p:nvPr/>
        </p:nvSpPr>
        <p:spPr bwMode="auto">
          <a:xfrm>
            <a:off x="5810857" y="5639426"/>
            <a:ext cx="1709001" cy="55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718" rIns="0" bIns="25718"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4pPr>
            <a:lvl5pPr marL="21145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5pPr>
            <a:lvl6pPr marL="2514600" indent="-228600" algn="l" rtl="0" eaLnBrk="1" fontAlgn="base" hangingPunct="1">
              <a:spcBef>
                <a:spcPct val="20000"/>
              </a:spcBef>
              <a:spcAft>
                <a:spcPct val="0"/>
              </a:spcAft>
              <a:defRPr sz="1600">
                <a:solidFill>
                  <a:schemeClr val="tx1"/>
                </a:solidFill>
                <a:latin typeface="Arial" charset="0"/>
                <a:cs typeface="+mn-cs"/>
              </a:defRPr>
            </a:lvl6pPr>
            <a:lvl7pPr marL="2971800" indent="-228600" algn="l" rtl="0" eaLnBrk="1" fontAlgn="base" hangingPunct="1">
              <a:spcBef>
                <a:spcPct val="20000"/>
              </a:spcBef>
              <a:spcAft>
                <a:spcPct val="0"/>
              </a:spcAft>
              <a:defRPr sz="1600">
                <a:solidFill>
                  <a:schemeClr val="tx1"/>
                </a:solidFill>
                <a:latin typeface="Arial" charset="0"/>
                <a:cs typeface="+mn-cs"/>
              </a:defRPr>
            </a:lvl7pPr>
            <a:lvl8pPr marL="3429000" indent="-228600" algn="l" rtl="0" eaLnBrk="1" fontAlgn="base" hangingPunct="1">
              <a:spcBef>
                <a:spcPct val="20000"/>
              </a:spcBef>
              <a:spcAft>
                <a:spcPct val="0"/>
              </a:spcAft>
              <a:defRPr sz="2000">
                <a:solidFill>
                  <a:schemeClr val="tx1"/>
                </a:solidFill>
                <a:latin typeface="Arial" charset="0"/>
                <a:cs typeface="+mn-cs"/>
              </a:defRPr>
            </a:lvl8pPr>
            <a:lvl9pPr marL="3886200" indent="-228600" algn="l" rtl="0" eaLnBrk="1" fontAlgn="base" hangingPunct="1">
              <a:spcBef>
                <a:spcPct val="20000"/>
              </a:spcBef>
              <a:spcAft>
                <a:spcPct val="0"/>
              </a:spcAft>
              <a:defRPr sz="2000">
                <a:solidFill>
                  <a:schemeClr val="tx1"/>
                </a:solidFill>
                <a:latin typeface="Arial" charset="0"/>
                <a:cs typeface="+mn-cs"/>
              </a:defRPr>
            </a:lvl9pPr>
          </a:lstStyle>
          <a:p>
            <a:r>
              <a:rPr lang="en-US" sz="1200" kern="0" dirty="0"/>
              <a:t>References are </a:t>
            </a:r>
            <a:r>
              <a:rPr lang="en-US" sz="1200" b="1" kern="0" dirty="0"/>
              <a:t>invited to Opt-in </a:t>
            </a:r>
            <a:r>
              <a:rPr lang="en-US" sz="1200" kern="0" dirty="0"/>
              <a:t>to be considered for new job opportunities</a:t>
            </a:r>
          </a:p>
        </p:txBody>
      </p:sp>
      <p:pic>
        <p:nvPicPr>
          <p:cNvPr id="45" name="Content Placeholder 10">
            <a:extLst>
              <a:ext uri="{FF2B5EF4-FFF2-40B4-BE49-F238E27FC236}">
                <a16:creationId xmlns:a16="http://schemas.microsoft.com/office/drawing/2014/main" id="{64CD1DD1-DA47-A5F1-19FD-661513DF428C}"/>
              </a:ext>
            </a:extLst>
          </p:cNvPr>
          <p:cNvPicPr>
            <a:picLocks noChangeAspect="1"/>
          </p:cNvPicPr>
          <p:nvPr/>
        </p:nvPicPr>
        <p:blipFill rotWithShape="1">
          <a:blip r:embed="rId15"/>
          <a:srcRect t="7362"/>
          <a:stretch/>
        </p:blipFill>
        <p:spPr bwMode="auto">
          <a:xfrm>
            <a:off x="7624782" y="2179320"/>
            <a:ext cx="842249" cy="9968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2" name="Arrow: Right 111">
            <a:extLst>
              <a:ext uri="{FF2B5EF4-FFF2-40B4-BE49-F238E27FC236}">
                <a16:creationId xmlns:a16="http://schemas.microsoft.com/office/drawing/2014/main" id="{CCFF6FD0-91B0-2184-7B05-46B5794E95C5}"/>
              </a:ext>
            </a:extLst>
          </p:cNvPr>
          <p:cNvSpPr/>
          <p:nvPr/>
        </p:nvSpPr>
        <p:spPr>
          <a:xfrm rot="14477196">
            <a:off x="7870400" y="5511529"/>
            <a:ext cx="646680" cy="133623"/>
          </a:xfrm>
          <a:prstGeom prst="rightArrow">
            <a:avLst/>
          </a:prstGeom>
          <a:solidFill>
            <a:srgbClr val="33679B"/>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Content Placeholder 2">
            <a:extLst>
              <a:ext uri="{FF2B5EF4-FFF2-40B4-BE49-F238E27FC236}">
                <a16:creationId xmlns:a16="http://schemas.microsoft.com/office/drawing/2014/main" id="{EE70D195-CB54-A7A7-5106-2F49C52ABE86}"/>
              </a:ext>
            </a:extLst>
          </p:cNvPr>
          <p:cNvSpPr txBox="1">
            <a:spLocks/>
          </p:cNvSpPr>
          <p:nvPr/>
        </p:nvSpPr>
        <p:spPr bwMode="auto">
          <a:xfrm>
            <a:off x="5780209" y="4183526"/>
            <a:ext cx="297777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718" rIns="0" bIns="25718"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4pPr>
            <a:lvl5pPr marL="21145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5pPr>
            <a:lvl6pPr marL="2514600" indent="-228600" algn="l" rtl="0" eaLnBrk="1" fontAlgn="base" hangingPunct="1">
              <a:spcBef>
                <a:spcPct val="20000"/>
              </a:spcBef>
              <a:spcAft>
                <a:spcPct val="0"/>
              </a:spcAft>
              <a:defRPr sz="1600">
                <a:solidFill>
                  <a:schemeClr val="tx1"/>
                </a:solidFill>
                <a:latin typeface="Arial" charset="0"/>
                <a:cs typeface="+mn-cs"/>
              </a:defRPr>
            </a:lvl6pPr>
            <a:lvl7pPr marL="2971800" indent="-228600" algn="l" rtl="0" eaLnBrk="1" fontAlgn="base" hangingPunct="1">
              <a:spcBef>
                <a:spcPct val="20000"/>
              </a:spcBef>
              <a:spcAft>
                <a:spcPct val="0"/>
              </a:spcAft>
              <a:defRPr sz="1600">
                <a:solidFill>
                  <a:schemeClr val="tx1"/>
                </a:solidFill>
                <a:latin typeface="Arial" charset="0"/>
                <a:cs typeface="+mn-cs"/>
              </a:defRPr>
            </a:lvl7pPr>
            <a:lvl8pPr marL="3429000" indent="-228600" algn="l" rtl="0" eaLnBrk="1" fontAlgn="base" hangingPunct="1">
              <a:spcBef>
                <a:spcPct val="20000"/>
              </a:spcBef>
              <a:spcAft>
                <a:spcPct val="0"/>
              </a:spcAft>
              <a:defRPr sz="2000">
                <a:solidFill>
                  <a:schemeClr val="tx1"/>
                </a:solidFill>
                <a:latin typeface="Arial" charset="0"/>
                <a:cs typeface="+mn-cs"/>
              </a:defRPr>
            </a:lvl8pPr>
            <a:lvl9pPr marL="3886200" indent="-228600" algn="l" rtl="0" eaLnBrk="1" fontAlgn="base" hangingPunct="1">
              <a:spcBef>
                <a:spcPct val="20000"/>
              </a:spcBef>
              <a:spcAft>
                <a:spcPct val="0"/>
              </a:spcAft>
              <a:defRPr sz="2000">
                <a:solidFill>
                  <a:schemeClr val="tx1"/>
                </a:solidFill>
                <a:latin typeface="Arial" charset="0"/>
                <a:cs typeface="+mn-cs"/>
              </a:defRPr>
            </a:lvl9pPr>
          </a:lstStyle>
          <a:p>
            <a:r>
              <a:rPr lang="en-US" sz="1200" kern="0" dirty="0"/>
              <a:t>Industry averages show that 3</a:t>
            </a:r>
            <a:r>
              <a:rPr lang="en-US" sz="1200" b="1" kern="0" dirty="0"/>
              <a:t>0% </a:t>
            </a:r>
            <a:r>
              <a:rPr lang="en-US" sz="1200" kern="0" dirty="0"/>
              <a:t>of </a:t>
            </a:r>
            <a:r>
              <a:rPr lang="en-US" sz="1200" b="1" kern="0" dirty="0"/>
              <a:t>References Opt-In </a:t>
            </a:r>
            <a:r>
              <a:rPr lang="en-US" sz="1200" kern="0" dirty="0"/>
              <a:t>becoming </a:t>
            </a:r>
            <a:r>
              <a:rPr lang="en-US" sz="1200" b="1" kern="0" dirty="0"/>
              <a:t>New Passive Candidates</a:t>
            </a:r>
          </a:p>
        </p:txBody>
      </p:sp>
      <p:sp>
        <p:nvSpPr>
          <p:cNvPr id="122" name="Content Placeholder 2">
            <a:extLst>
              <a:ext uri="{FF2B5EF4-FFF2-40B4-BE49-F238E27FC236}">
                <a16:creationId xmlns:a16="http://schemas.microsoft.com/office/drawing/2014/main" id="{4AD3DDAE-618B-070F-03CB-062F95EF0768}"/>
              </a:ext>
            </a:extLst>
          </p:cNvPr>
          <p:cNvSpPr txBox="1">
            <a:spLocks/>
          </p:cNvSpPr>
          <p:nvPr/>
        </p:nvSpPr>
        <p:spPr bwMode="auto">
          <a:xfrm>
            <a:off x="5814759" y="2129682"/>
            <a:ext cx="1918855" cy="36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718" rIns="0" bIns="25718"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4pPr>
            <a:lvl5pPr marL="2114550"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ＭＳ Ｐゴシック" charset="0"/>
                <a:cs typeface="+mn-cs"/>
              </a:defRPr>
            </a:lvl5pPr>
            <a:lvl6pPr marL="2514600" indent="-228600" algn="l" rtl="0" eaLnBrk="1" fontAlgn="base" hangingPunct="1">
              <a:spcBef>
                <a:spcPct val="20000"/>
              </a:spcBef>
              <a:spcAft>
                <a:spcPct val="0"/>
              </a:spcAft>
              <a:defRPr sz="1600">
                <a:solidFill>
                  <a:schemeClr val="tx1"/>
                </a:solidFill>
                <a:latin typeface="Arial" charset="0"/>
                <a:cs typeface="+mn-cs"/>
              </a:defRPr>
            </a:lvl6pPr>
            <a:lvl7pPr marL="2971800" indent="-228600" algn="l" rtl="0" eaLnBrk="1" fontAlgn="base" hangingPunct="1">
              <a:spcBef>
                <a:spcPct val="20000"/>
              </a:spcBef>
              <a:spcAft>
                <a:spcPct val="0"/>
              </a:spcAft>
              <a:defRPr sz="1600">
                <a:solidFill>
                  <a:schemeClr val="tx1"/>
                </a:solidFill>
                <a:latin typeface="Arial" charset="0"/>
                <a:cs typeface="+mn-cs"/>
              </a:defRPr>
            </a:lvl7pPr>
            <a:lvl8pPr marL="3429000" indent="-228600" algn="l" rtl="0" eaLnBrk="1" fontAlgn="base" hangingPunct="1">
              <a:spcBef>
                <a:spcPct val="20000"/>
              </a:spcBef>
              <a:spcAft>
                <a:spcPct val="0"/>
              </a:spcAft>
              <a:defRPr sz="2000">
                <a:solidFill>
                  <a:schemeClr val="tx1"/>
                </a:solidFill>
                <a:latin typeface="Arial" charset="0"/>
                <a:cs typeface="+mn-cs"/>
              </a:defRPr>
            </a:lvl8pPr>
            <a:lvl9pPr marL="3886200" indent="-228600" algn="l" rtl="0" eaLnBrk="1" fontAlgn="base" hangingPunct="1">
              <a:spcBef>
                <a:spcPct val="20000"/>
              </a:spcBef>
              <a:spcAft>
                <a:spcPct val="0"/>
              </a:spcAft>
              <a:defRPr sz="2000">
                <a:solidFill>
                  <a:schemeClr val="tx1"/>
                </a:solidFill>
                <a:latin typeface="Arial" charset="0"/>
                <a:cs typeface="+mn-cs"/>
              </a:defRPr>
            </a:lvl9pPr>
          </a:lstStyle>
          <a:p>
            <a:r>
              <a:rPr lang="en-US" sz="1200" b="1" kern="0" dirty="0"/>
              <a:t>Recruiter </a:t>
            </a:r>
            <a:r>
              <a:rPr lang="en-US" sz="1200" kern="0" dirty="0"/>
              <a:t>receives </a:t>
            </a:r>
            <a:r>
              <a:rPr lang="en-US" sz="1200" b="1" kern="0" dirty="0"/>
              <a:t>Reports </a:t>
            </a:r>
            <a:r>
              <a:rPr lang="en-US" sz="1200" kern="0" dirty="0"/>
              <a:t>and </a:t>
            </a:r>
            <a:r>
              <a:rPr lang="en-US" sz="1200" b="1" kern="0" dirty="0"/>
              <a:t>Data Analytics</a:t>
            </a:r>
            <a:endParaRPr lang="en-US" sz="1200" kern="0" dirty="0"/>
          </a:p>
        </p:txBody>
      </p:sp>
      <p:pic>
        <p:nvPicPr>
          <p:cNvPr id="38" name="Picture 37" descr="A picture containing diagram&#10;&#10;Description automatically generated">
            <a:extLst>
              <a:ext uri="{FF2B5EF4-FFF2-40B4-BE49-F238E27FC236}">
                <a16:creationId xmlns:a16="http://schemas.microsoft.com/office/drawing/2014/main" id="{A8F1BB0E-2D04-CE34-8F76-28154104FFA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7159"/>
          <a:stretch/>
        </p:blipFill>
        <p:spPr>
          <a:xfrm>
            <a:off x="7874051" y="2799880"/>
            <a:ext cx="864404" cy="1073378"/>
          </a:xfrm>
          <a:prstGeom prst="rect">
            <a:avLst/>
          </a:prstGeom>
          <a:noFill/>
          <a:ln>
            <a:solidFill>
              <a:schemeClr val="tx1"/>
            </a:solidFill>
          </a:ln>
        </p:spPr>
      </p:pic>
      <p:pic>
        <p:nvPicPr>
          <p:cNvPr id="136" name="Graphic 135" descr="Badge 6 with solid fill">
            <a:extLst>
              <a:ext uri="{FF2B5EF4-FFF2-40B4-BE49-F238E27FC236}">
                <a16:creationId xmlns:a16="http://schemas.microsoft.com/office/drawing/2014/main" id="{76D1A213-6BB3-ACE0-237F-75094E924F6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66342" y="4183526"/>
            <a:ext cx="205740" cy="205740"/>
          </a:xfrm>
          <a:prstGeom prst="rect">
            <a:avLst/>
          </a:prstGeom>
        </p:spPr>
      </p:pic>
      <p:pic>
        <p:nvPicPr>
          <p:cNvPr id="145" name="Graphic 144" descr="Badge 7 with solid fill">
            <a:extLst>
              <a:ext uri="{FF2B5EF4-FFF2-40B4-BE49-F238E27FC236}">
                <a16:creationId xmlns:a16="http://schemas.microsoft.com/office/drawing/2014/main" id="{9E181CCC-C82C-ABFD-44A8-FAB09978BA4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400890" y="2143262"/>
            <a:ext cx="205740" cy="205740"/>
          </a:xfrm>
          <a:prstGeom prst="rect">
            <a:avLst/>
          </a:prstGeom>
        </p:spPr>
      </p:pic>
      <p:pic>
        <p:nvPicPr>
          <p:cNvPr id="3" name="Picture 2" descr="A screenshot of a phone&#10;&#10;Description automatically generated">
            <a:extLst>
              <a:ext uri="{FF2B5EF4-FFF2-40B4-BE49-F238E27FC236}">
                <a16:creationId xmlns:a16="http://schemas.microsoft.com/office/drawing/2014/main" id="{65F1787E-0F21-D6E2-5253-760662AB7E1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55133" y="5165413"/>
            <a:ext cx="603839" cy="1171471"/>
          </a:xfrm>
          <a:prstGeom prst="rect">
            <a:avLst/>
          </a:prstGeom>
        </p:spPr>
      </p:pic>
      <p:pic>
        <p:nvPicPr>
          <p:cNvPr id="54" name="Picture 53" descr="A screenshot of a phone&#10;&#10;Description automatically generated">
            <a:extLst>
              <a:ext uri="{FF2B5EF4-FFF2-40B4-BE49-F238E27FC236}">
                <a16:creationId xmlns:a16="http://schemas.microsoft.com/office/drawing/2014/main" id="{83412E0D-CC76-9E1C-8462-C546A2D2F219}"/>
              </a:ext>
            </a:extLst>
          </p:cNvPr>
          <p:cNvPicPr>
            <a:picLocks noChangeAspect="1"/>
          </p:cNvPicPr>
          <p:nvPr/>
        </p:nvPicPr>
        <p:blipFill rotWithShape="1">
          <a:blip r:embed="rId22">
            <a:extLst>
              <a:ext uri="{28A0092B-C50C-407E-A947-70E740481C1C}">
                <a14:useLocalDpi xmlns:a14="http://schemas.microsoft.com/office/drawing/2010/main" val="0"/>
              </a:ext>
            </a:extLst>
          </a:blip>
          <a:srcRect l="5607" t="23599" r="12470" b="53733"/>
          <a:stretch/>
        </p:blipFill>
        <p:spPr>
          <a:xfrm>
            <a:off x="2966954" y="5555876"/>
            <a:ext cx="1016577" cy="607468"/>
          </a:xfrm>
          <a:prstGeom prst="rect">
            <a:avLst/>
          </a:prstGeom>
          <a:ln w="28575">
            <a:solidFill>
              <a:srgbClr val="2F669A"/>
            </a:solidFill>
          </a:ln>
        </p:spPr>
      </p:pic>
      <p:pic>
        <p:nvPicPr>
          <p:cNvPr id="11" name="Picture 10">
            <a:extLst>
              <a:ext uri="{FF2B5EF4-FFF2-40B4-BE49-F238E27FC236}">
                <a16:creationId xmlns:a16="http://schemas.microsoft.com/office/drawing/2014/main" id="{305E9F5C-7659-06EA-D678-2F4A59B9C094}"/>
              </a:ext>
            </a:extLst>
          </p:cNvPr>
          <p:cNvPicPr>
            <a:picLocks/>
          </p:cNvPicPr>
          <p:nvPr/>
        </p:nvPicPr>
        <p:blipFill>
          <a:blip r:embed="rId2"/>
          <a:stretch>
            <a:fillRect/>
          </a:stretch>
        </p:blipFill>
        <p:spPr>
          <a:xfrm>
            <a:off x="6560567" y="4766510"/>
            <a:ext cx="274320" cy="342900"/>
          </a:xfrm>
          <a:prstGeom prst="rect">
            <a:avLst/>
          </a:prstGeom>
        </p:spPr>
      </p:pic>
      <p:pic>
        <p:nvPicPr>
          <p:cNvPr id="20" name="Picture 19">
            <a:extLst>
              <a:ext uri="{FF2B5EF4-FFF2-40B4-BE49-F238E27FC236}">
                <a16:creationId xmlns:a16="http://schemas.microsoft.com/office/drawing/2014/main" id="{9F11A241-7C2A-9674-5EC3-03E89E734F7D}"/>
              </a:ext>
            </a:extLst>
          </p:cNvPr>
          <p:cNvPicPr>
            <a:picLocks/>
          </p:cNvPicPr>
          <p:nvPr/>
        </p:nvPicPr>
        <p:blipFill>
          <a:blip r:embed="rId2"/>
          <a:stretch>
            <a:fillRect/>
          </a:stretch>
        </p:blipFill>
        <p:spPr>
          <a:xfrm>
            <a:off x="7207545" y="4766510"/>
            <a:ext cx="274320" cy="342900"/>
          </a:xfrm>
          <a:prstGeom prst="rect">
            <a:avLst/>
          </a:prstGeom>
        </p:spPr>
      </p:pic>
      <p:pic>
        <p:nvPicPr>
          <p:cNvPr id="25" name="Picture 24">
            <a:extLst>
              <a:ext uri="{FF2B5EF4-FFF2-40B4-BE49-F238E27FC236}">
                <a16:creationId xmlns:a16="http://schemas.microsoft.com/office/drawing/2014/main" id="{330D932B-260D-4286-A4F1-09213798BC8F}"/>
              </a:ext>
            </a:extLst>
          </p:cNvPr>
          <p:cNvPicPr>
            <a:picLocks/>
          </p:cNvPicPr>
          <p:nvPr/>
        </p:nvPicPr>
        <p:blipFill>
          <a:blip r:embed="rId2"/>
          <a:stretch>
            <a:fillRect/>
          </a:stretch>
        </p:blipFill>
        <p:spPr>
          <a:xfrm>
            <a:off x="7854524" y="4766510"/>
            <a:ext cx="274320" cy="342900"/>
          </a:xfrm>
          <a:prstGeom prst="rect">
            <a:avLst/>
          </a:prstGeom>
        </p:spPr>
      </p:pic>
      <p:sp>
        <p:nvSpPr>
          <p:cNvPr id="30" name="TextBox 29">
            <a:extLst>
              <a:ext uri="{FF2B5EF4-FFF2-40B4-BE49-F238E27FC236}">
                <a16:creationId xmlns:a16="http://schemas.microsoft.com/office/drawing/2014/main" id="{43EB4AC8-00CA-4B01-50E5-0C848BE0232A}"/>
              </a:ext>
            </a:extLst>
          </p:cNvPr>
          <p:cNvSpPr txBox="1"/>
          <p:nvPr/>
        </p:nvSpPr>
        <p:spPr>
          <a:xfrm>
            <a:off x="3074490" y="4657180"/>
            <a:ext cx="922986" cy="276999"/>
          </a:xfrm>
          <a:prstGeom prst="rect">
            <a:avLst/>
          </a:prstGeom>
          <a:noFill/>
        </p:spPr>
        <p:txBody>
          <a:bodyPr wrap="square" rtlCol="0">
            <a:spAutoFit/>
          </a:bodyPr>
          <a:lstStyle/>
          <a:p>
            <a:r>
              <a:rPr lang="en-US" sz="1200" b="1" dirty="0"/>
              <a:t>References</a:t>
            </a:r>
          </a:p>
        </p:txBody>
      </p:sp>
      <p:pic>
        <p:nvPicPr>
          <p:cNvPr id="31" name="Picture 30">
            <a:extLst>
              <a:ext uri="{FF2B5EF4-FFF2-40B4-BE49-F238E27FC236}">
                <a16:creationId xmlns:a16="http://schemas.microsoft.com/office/drawing/2014/main" id="{7CA91E50-32DF-A80E-256B-EA7EC2FF5E53}"/>
              </a:ext>
            </a:extLst>
          </p:cNvPr>
          <p:cNvPicPr>
            <a:picLocks/>
          </p:cNvPicPr>
          <p:nvPr/>
        </p:nvPicPr>
        <p:blipFill>
          <a:blip r:embed="rId2"/>
          <a:stretch>
            <a:fillRect/>
          </a:stretch>
        </p:blipFill>
        <p:spPr>
          <a:xfrm>
            <a:off x="6217190" y="4592919"/>
            <a:ext cx="274320" cy="342900"/>
          </a:xfrm>
          <a:prstGeom prst="rect">
            <a:avLst/>
          </a:prstGeom>
        </p:spPr>
      </p:pic>
      <p:pic>
        <p:nvPicPr>
          <p:cNvPr id="32" name="Picture 31">
            <a:extLst>
              <a:ext uri="{FF2B5EF4-FFF2-40B4-BE49-F238E27FC236}">
                <a16:creationId xmlns:a16="http://schemas.microsoft.com/office/drawing/2014/main" id="{917E1058-E88D-E9CB-83EF-56C3BAC7F8FC}"/>
              </a:ext>
            </a:extLst>
          </p:cNvPr>
          <p:cNvPicPr>
            <a:picLocks/>
          </p:cNvPicPr>
          <p:nvPr/>
        </p:nvPicPr>
        <p:blipFill>
          <a:blip r:embed="rId2"/>
          <a:stretch>
            <a:fillRect/>
          </a:stretch>
        </p:blipFill>
        <p:spPr>
          <a:xfrm>
            <a:off x="6877934" y="4605930"/>
            <a:ext cx="274320" cy="342900"/>
          </a:xfrm>
          <a:prstGeom prst="rect">
            <a:avLst/>
          </a:prstGeom>
        </p:spPr>
      </p:pic>
      <p:pic>
        <p:nvPicPr>
          <p:cNvPr id="33" name="Picture 32">
            <a:extLst>
              <a:ext uri="{FF2B5EF4-FFF2-40B4-BE49-F238E27FC236}">
                <a16:creationId xmlns:a16="http://schemas.microsoft.com/office/drawing/2014/main" id="{B2CF98E7-D33D-1E28-CB8F-086BDBB5B8CA}"/>
              </a:ext>
            </a:extLst>
          </p:cNvPr>
          <p:cNvPicPr>
            <a:picLocks/>
          </p:cNvPicPr>
          <p:nvPr/>
        </p:nvPicPr>
        <p:blipFill>
          <a:blip r:embed="rId2"/>
          <a:stretch>
            <a:fillRect/>
          </a:stretch>
        </p:blipFill>
        <p:spPr>
          <a:xfrm>
            <a:off x="7538678" y="4605930"/>
            <a:ext cx="274320" cy="342900"/>
          </a:xfrm>
          <a:prstGeom prst="rect">
            <a:avLst/>
          </a:prstGeom>
        </p:spPr>
      </p:pic>
      <p:pic>
        <p:nvPicPr>
          <p:cNvPr id="36" name="Picture 35">
            <a:extLst>
              <a:ext uri="{FF2B5EF4-FFF2-40B4-BE49-F238E27FC236}">
                <a16:creationId xmlns:a16="http://schemas.microsoft.com/office/drawing/2014/main" id="{617351C3-A3B2-AAE4-3821-EE4E8CBE6C55}"/>
              </a:ext>
            </a:extLst>
          </p:cNvPr>
          <p:cNvPicPr>
            <a:picLocks/>
          </p:cNvPicPr>
          <p:nvPr/>
        </p:nvPicPr>
        <p:blipFill>
          <a:blip r:embed="rId2"/>
          <a:stretch>
            <a:fillRect/>
          </a:stretch>
        </p:blipFill>
        <p:spPr>
          <a:xfrm>
            <a:off x="5913590" y="4766510"/>
            <a:ext cx="274320" cy="342900"/>
          </a:xfrm>
          <a:prstGeom prst="rect">
            <a:avLst/>
          </a:prstGeom>
        </p:spPr>
      </p:pic>
      <p:sp>
        <p:nvSpPr>
          <p:cNvPr id="37" name="TextBox 36">
            <a:extLst>
              <a:ext uri="{FF2B5EF4-FFF2-40B4-BE49-F238E27FC236}">
                <a16:creationId xmlns:a16="http://schemas.microsoft.com/office/drawing/2014/main" id="{0BFE0661-1074-575D-1AB2-FDB046A4437D}"/>
              </a:ext>
            </a:extLst>
          </p:cNvPr>
          <p:cNvSpPr txBox="1"/>
          <p:nvPr/>
        </p:nvSpPr>
        <p:spPr>
          <a:xfrm>
            <a:off x="6407908" y="5124163"/>
            <a:ext cx="1459772" cy="276999"/>
          </a:xfrm>
          <a:prstGeom prst="rect">
            <a:avLst/>
          </a:prstGeom>
          <a:noFill/>
        </p:spPr>
        <p:txBody>
          <a:bodyPr wrap="square" rtlCol="0">
            <a:spAutoFit/>
          </a:bodyPr>
          <a:lstStyle/>
          <a:p>
            <a:r>
              <a:rPr lang="en-US" sz="1200" b="1" dirty="0"/>
              <a:t>New Talent Pool</a:t>
            </a:r>
          </a:p>
        </p:txBody>
      </p:sp>
      <p:pic>
        <p:nvPicPr>
          <p:cNvPr id="46" name="Picture 45">
            <a:extLst>
              <a:ext uri="{FF2B5EF4-FFF2-40B4-BE49-F238E27FC236}">
                <a16:creationId xmlns:a16="http://schemas.microsoft.com/office/drawing/2014/main" id="{D983A87C-3282-4AAF-3C62-B3CF4DB99594}"/>
              </a:ext>
            </a:extLst>
          </p:cNvPr>
          <p:cNvPicPr>
            <a:picLocks noChangeAspect="1"/>
          </p:cNvPicPr>
          <p:nvPr/>
        </p:nvPicPr>
        <p:blipFill rotWithShape="1">
          <a:blip r:embed="rId23"/>
          <a:srcRect t="7362"/>
          <a:stretch/>
        </p:blipFill>
        <p:spPr>
          <a:xfrm>
            <a:off x="6939530" y="2598533"/>
            <a:ext cx="888140" cy="1048333"/>
          </a:xfrm>
          <a:prstGeom prst="rect">
            <a:avLst/>
          </a:prstGeom>
          <a:ln>
            <a:solidFill>
              <a:schemeClr val="tx1"/>
            </a:solidFill>
          </a:ln>
        </p:spPr>
      </p:pic>
    </p:spTree>
    <p:extLst>
      <p:ext uri="{BB962C8B-B14F-4D97-AF65-F5344CB8AC3E}">
        <p14:creationId xmlns:p14="http://schemas.microsoft.com/office/powerpoint/2010/main" val="308605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847F3-D566-EBB3-8788-7E528C9E0D4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8389D6E-3912-08BC-5677-C31984175CD9}"/>
              </a:ext>
            </a:extLst>
          </p:cNvPr>
          <p:cNvSpPr>
            <a:spLocks noGrp="1"/>
          </p:cNvSpPr>
          <p:nvPr>
            <p:ph type="title"/>
          </p:nvPr>
        </p:nvSpPr>
        <p:spPr>
          <a:xfrm>
            <a:off x="488887" y="1391499"/>
            <a:ext cx="8166225" cy="342900"/>
          </a:xfrm>
        </p:spPr>
        <p:txBody>
          <a:bodyPr/>
          <a:lstStyle/>
          <a:p>
            <a:r>
              <a:rPr lang="en-AU" dirty="0">
                <a:latin typeface="Poppins" panose="00000500000000000000" pitchFamily="2" charset="0"/>
                <a:cs typeface="Poppins" panose="00000500000000000000" pitchFamily="2" charset="0"/>
              </a:rPr>
              <a:t>Solutions</a:t>
            </a:r>
            <a:endParaRPr lang="en-US" dirty="0">
              <a:latin typeface="Poppins" panose="00000500000000000000" pitchFamily="2" charset="0"/>
              <a:cs typeface="Poppins" panose="00000500000000000000" pitchFamily="2" charset="0"/>
            </a:endParaRPr>
          </a:p>
        </p:txBody>
      </p:sp>
      <p:sp>
        <p:nvSpPr>
          <p:cNvPr id="7" name="Content Placeholder 6">
            <a:extLst>
              <a:ext uri="{FF2B5EF4-FFF2-40B4-BE49-F238E27FC236}">
                <a16:creationId xmlns:a16="http://schemas.microsoft.com/office/drawing/2014/main" id="{DC1AB0D5-6CF3-AF87-DA13-9CBE5341032E}"/>
              </a:ext>
            </a:extLst>
          </p:cNvPr>
          <p:cNvSpPr>
            <a:spLocks noGrp="1"/>
          </p:cNvSpPr>
          <p:nvPr>
            <p:ph idx="1"/>
          </p:nvPr>
        </p:nvSpPr>
        <p:spPr>
          <a:xfrm>
            <a:off x="458809" y="1810896"/>
            <a:ext cx="4233025" cy="4675629"/>
          </a:xfrm>
        </p:spPr>
        <p:txBody>
          <a:bodyPr/>
          <a:lstStyle/>
          <a:p>
            <a:pPr marL="54000">
              <a:spcBef>
                <a:spcPts val="900"/>
              </a:spcBef>
              <a:spcAft>
                <a:spcPts val="0"/>
              </a:spcAft>
            </a:pPr>
            <a:r>
              <a:rPr lang="en-US" b="1" dirty="0">
                <a:solidFill>
                  <a:srgbClr val="336699"/>
                </a:solidFill>
                <a:latin typeface="Poppins" panose="00000500000000000000" pitchFamily="2" charset="0"/>
                <a:cs typeface="Poppins" panose="00000500000000000000" pitchFamily="2" charset="0"/>
              </a:rPr>
              <a:t>ProboTalent Solutions</a:t>
            </a:r>
          </a:p>
          <a:p>
            <a:pPr marL="54000">
              <a:spcBef>
                <a:spcPts val="900"/>
              </a:spcBef>
              <a:spcAft>
                <a:spcPts val="0"/>
              </a:spcAft>
            </a:pPr>
            <a:endParaRPr lang="en-US" sz="750" dirty="0">
              <a:latin typeface="Poppins" panose="00000500000000000000" pitchFamily="2" charset="0"/>
              <a:cs typeface="Poppins" panose="00000500000000000000" pitchFamily="2" charset="0"/>
            </a:endParaRPr>
          </a:p>
          <a:p>
            <a:pPr marL="243000" indent="-189000">
              <a:spcBef>
                <a:spcPts val="900"/>
              </a:spcBef>
              <a:spcAft>
                <a:spcPts val="0"/>
              </a:spcAft>
              <a:buFont typeface="Arial" panose="020B0604020202020204" pitchFamily="34" charset="0"/>
              <a:buChar char="•"/>
            </a:pPr>
            <a:r>
              <a:rPr lang="en-US" sz="1200" dirty="0">
                <a:latin typeface="Poppins" panose="00000500000000000000" pitchFamily="2" charset="0"/>
                <a:cs typeface="Poppins" panose="00000500000000000000" pitchFamily="2" charset="0"/>
              </a:rPr>
              <a:t>Digital Reference Checks</a:t>
            </a:r>
          </a:p>
          <a:p>
            <a:pPr marL="243000" indent="-189000">
              <a:spcBef>
                <a:spcPts val="900"/>
              </a:spcBef>
              <a:spcAft>
                <a:spcPts val="0"/>
              </a:spcAft>
              <a:buFont typeface="Arial" panose="020B0604020202020204" pitchFamily="34" charset="0"/>
              <a:buChar char="•"/>
            </a:pPr>
            <a:r>
              <a:rPr lang="en-US" sz="1200" dirty="0">
                <a:latin typeface="Poppins" panose="00000500000000000000" pitchFamily="2" charset="0"/>
                <a:cs typeface="Poppins" panose="00000500000000000000" pitchFamily="2" charset="0"/>
              </a:rPr>
              <a:t>Enhanced Candidate Credibility with PEERS™</a:t>
            </a:r>
          </a:p>
          <a:p>
            <a:pPr marL="471899" lvl="1">
              <a:spcBef>
                <a:spcPts val="900"/>
              </a:spcBef>
              <a:spcAft>
                <a:spcPts val="0"/>
              </a:spcAft>
            </a:pPr>
            <a:r>
              <a:rPr lang="en-AU" sz="1200" dirty="0">
                <a:latin typeface="Poppins" panose="00000500000000000000" pitchFamily="2" charset="0"/>
                <a:cs typeface="Poppins" panose="00000500000000000000" pitchFamily="2" charset="0"/>
              </a:rPr>
              <a:t>Data is verified and compared with other respondents to provide insightful trusted Candidate Profiles through:</a:t>
            </a:r>
          </a:p>
          <a:p>
            <a:pPr marL="686212" lvl="1" indent="-214313">
              <a:spcBef>
                <a:spcPts val="900"/>
              </a:spcBef>
              <a:spcAft>
                <a:spcPts val="0"/>
              </a:spcAft>
            </a:pPr>
            <a:r>
              <a:rPr lang="en-AU" sz="1200" b="1" dirty="0">
                <a:latin typeface="Poppins" panose="00000500000000000000" pitchFamily="2" charset="0"/>
                <a:cs typeface="Poppins" panose="00000500000000000000" pitchFamily="2" charset="0"/>
              </a:rPr>
              <a:t>References</a:t>
            </a:r>
            <a:r>
              <a:rPr lang="en-AU" sz="1200" dirty="0">
                <a:latin typeface="Poppins" panose="00000500000000000000" pitchFamily="2" charset="0"/>
                <a:cs typeface="Poppins" panose="00000500000000000000" pitchFamily="2" charset="0"/>
              </a:rPr>
              <a:t> </a:t>
            </a:r>
          </a:p>
          <a:p>
            <a:pPr marL="686212" lvl="1" indent="-214313">
              <a:spcBef>
                <a:spcPts val="900"/>
              </a:spcBef>
              <a:spcAft>
                <a:spcPts val="0"/>
              </a:spcAft>
            </a:pPr>
            <a:r>
              <a:rPr lang="en-AU" sz="1200" b="1" dirty="0">
                <a:latin typeface="Poppins" panose="00000500000000000000" pitchFamily="2" charset="0"/>
                <a:cs typeface="Poppins" panose="00000500000000000000" pitchFamily="2" charset="0"/>
              </a:rPr>
              <a:t>Skill Endorsements</a:t>
            </a:r>
            <a:r>
              <a:rPr lang="en-AU" sz="1200" dirty="0">
                <a:latin typeface="Poppins" panose="00000500000000000000" pitchFamily="2" charset="0"/>
                <a:cs typeface="Poppins" panose="00000500000000000000" pitchFamily="2" charset="0"/>
              </a:rPr>
              <a:t> </a:t>
            </a:r>
          </a:p>
          <a:p>
            <a:pPr marL="686212" lvl="1" indent="-214313">
              <a:spcBef>
                <a:spcPts val="900"/>
              </a:spcBef>
              <a:spcAft>
                <a:spcPts val="0"/>
              </a:spcAft>
            </a:pPr>
            <a:r>
              <a:rPr lang="en-AU" sz="1200" b="1" dirty="0">
                <a:latin typeface="Poppins" panose="00000500000000000000" pitchFamily="2" charset="0"/>
                <a:cs typeface="Poppins" panose="00000500000000000000" pitchFamily="2" charset="0"/>
              </a:rPr>
              <a:t>Employment Verifications</a:t>
            </a:r>
          </a:p>
          <a:p>
            <a:pPr marL="686212" lvl="1" indent="-214313">
              <a:spcBef>
                <a:spcPts val="900"/>
              </a:spcBef>
              <a:spcAft>
                <a:spcPts val="0"/>
              </a:spcAft>
            </a:pPr>
            <a:r>
              <a:rPr lang="en-AU" sz="1200" b="1" dirty="0">
                <a:latin typeface="Poppins" panose="00000500000000000000" pitchFamily="2" charset="0"/>
                <a:cs typeface="Poppins" panose="00000500000000000000" pitchFamily="2" charset="0"/>
              </a:rPr>
              <a:t>Recommendations</a:t>
            </a:r>
          </a:p>
          <a:p>
            <a:pPr marL="396900" indent="-342900">
              <a:spcBef>
                <a:spcPts val="900"/>
              </a:spcBef>
              <a:spcAft>
                <a:spcPts val="0"/>
              </a:spcAft>
              <a:buFont typeface="Arial" panose="020B0604020202020204" pitchFamily="34" charset="0"/>
              <a:buChar char="•"/>
            </a:pPr>
            <a:r>
              <a:rPr lang="en-US" sz="1200" dirty="0">
                <a:latin typeface="Poppins" panose="00000500000000000000" pitchFamily="2" charset="0"/>
                <a:cs typeface="Poppins" panose="00000500000000000000" pitchFamily="2" charset="0"/>
              </a:rPr>
              <a:t>Candidate PEERS™ activity has a very High Viral Coefficient creating many New Passive Candidates, adding to your talent pool.</a:t>
            </a:r>
            <a:endParaRPr lang="en-AU" sz="1200" b="1" dirty="0">
              <a:latin typeface="Poppins" panose="00000500000000000000" pitchFamily="2" charset="0"/>
              <a:cs typeface="Poppins" panose="00000500000000000000" pitchFamily="2" charset="0"/>
            </a:endParaRPr>
          </a:p>
          <a:p>
            <a:pPr marL="225450" indent="-171450">
              <a:spcBef>
                <a:spcPts val="900"/>
              </a:spcBef>
              <a:spcAft>
                <a:spcPts val="0"/>
              </a:spcAft>
              <a:buFont typeface="Arial" panose="020B0604020202020204" pitchFamily="34" charset="0"/>
              <a:buChar char="•"/>
            </a:pPr>
            <a:r>
              <a:rPr lang="en-AU" sz="1200">
                <a:latin typeface="Poppins" panose="00000500000000000000" pitchFamily="2" charset="0"/>
                <a:cs typeface="Poppins" panose="00000500000000000000" pitchFamily="2" charset="0"/>
              </a:rPr>
              <a:t>PEERS™ </a:t>
            </a:r>
            <a:r>
              <a:rPr lang="en-AU" sz="1200" dirty="0">
                <a:latin typeface="Poppins" panose="00000500000000000000" pitchFamily="2" charset="0"/>
                <a:cs typeface="Poppins" panose="00000500000000000000" pitchFamily="2" charset="0"/>
              </a:rPr>
              <a:t>Feedback Providers are verified through</a:t>
            </a:r>
          </a:p>
          <a:p>
            <a:pPr marL="686212" lvl="1" indent="-214313">
              <a:spcBef>
                <a:spcPts val="900"/>
              </a:spcBef>
              <a:spcAft>
                <a:spcPts val="0"/>
              </a:spcAft>
            </a:pPr>
            <a:r>
              <a:rPr lang="en-AU" sz="1200" b="1" dirty="0">
                <a:latin typeface="Poppins" panose="00000500000000000000" pitchFamily="2" charset="0"/>
                <a:cs typeface="Poppins" panose="00000500000000000000" pitchFamily="2" charset="0"/>
              </a:rPr>
              <a:t>Domain, IP </a:t>
            </a:r>
            <a:r>
              <a:rPr lang="en-AU" sz="1200" dirty="0">
                <a:latin typeface="Poppins" panose="00000500000000000000" pitchFamily="2" charset="0"/>
                <a:cs typeface="Poppins" panose="00000500000000000000" pitchFamily="2" charset="0"/>
              </a:rPr>
              <a:t>and</a:t>
            </a:r>
            <a:r>
              <a:rPr lang="en-AU" sz="1200" b="1" dirty="0">
                <a:latin typeface="Poppins" panose="00000500000000000000" pitchFamily="2" charset="0"/>
                <a:cs typeface="Poppins" panose="00000500000000000000" pitchFamily="2" charset="0"/>
              </a:rPr>
              <a:t> Device </a:t>
            </a:r>
            <a:r>
              <a:rPr lang="en-AU" sz="1200" dirty="0">
                <a:latin typeface="Poppins" panose="00000500000000000000" pitchFamily="2" charset="0"/>
                <a:cs typeface="Poppins" panose="00000500000000000000" pitchFamily="2" charset="0"/>
              </a:rPr>
              <a:t>Validation</a:t>
            </a:r>
          </a:p>
          <a:p>
            <a:endParaRPr lang="en-US" dirty="0"/>
          </a:p>
          <a:p>
            <a:endParaRPr lang="en-US" dirty="0"/>
          </a:p>
        </p:txBody>
      </p:sp>
      <p:pic>
        <p:nvPicPr>
          <p:cNvPr id="19" name="Content Placeholder 18" descr="A screenshot of a computer&#10;&#10;Description automatically generated">
            <a:extLst>
              <a:ext uri="{FF2B5EF4-FFF2-40B4-BE49-F238E27FC236}">
                <a16:creationId xmlns:a16="http://schemas.microsoft.com/office/drawing/2014/main" id="{ACBB723B-7BC0-3092-7DCE-711569061614}"/>
              </a:ext>
            </a:extLst>
          </p:cNvPr>
          <p:cNvPicPr>
            <a:picLocks noGrp="1" noChangeAspect="1"/>
          </p:cNvPicPr>
          <p:nvPr>
            <p:ph idx="10"/>
          </p:nvPr>
        </p:nvPicPr>
        <p:blipFill rotWithShape="1">
          <a:blip r:embed="rId2">
            <a:extLst>
              <a:ext uri="{28A0092B-C50C-407E-A947-70E740481C1C}">
                <a14:useLocalDpi xmlns:a14="http://schemas.microsoft.com/office/drawing/2010/main" val="0"/>
              </a:ext>
            </a:extLst>
          </a:blip>
          <a:stretch/>
        </p:blipFill>
        <p:spPr>
          <a:xfrm>
            <a:off x="4868340" y="2574864"/>
            <a:ext cx="3786772" cy="2088641"/>
          </a:xfrm>
          <a:prstGeom prst="rect">
            <a:avLst/>
          </a:prstGeom>
          <a:ln>
            <a:solidFill>
              <a:schemeClr val="bg1">
                <a:lumMod val="65000"/>
              </a:schemeClr>
            </a:solidFill>
          </a:ln>
        </p:spPr>
      </p:pic>
      <p:pic>
        <p:nvPicPr>
          <p:cNvPr id="21" name="Picture 20" descr="A screenshot of a computer&#10;&#10;Description automatically generated">
            <a:extLst>
              <a:ext uri="{FF2B5EF4-FFF2-40B4-BE49-F238E27FC236}">
                <a16:creationId xmlns:a16="http://schemas.microsoft.com/office/drawing/2014/main" id="{31340139-EE14-E2BF-3457-18B6FAF24990}"/>
              </a:ext>
            </a:extLst>
          </p:cNvPr>
          <p:cNvPicPr>
            <a:picLocks noChangeAspect="1"/>
          </p:cNvPicPr>
          <p:nvPr/>
        </p:nvPicPr>
        <p:blipFill rotWithShape="1">
          <a:blip r:embed="rId3">
            <a:extLst>
              <a:ext uri="{28A0092B-C50C-407E-A947-70E740481C1C}">
                <a14:useLocalDpi xmlns:a14="http://schemas.microsoft.com/office/drawing/2010/main" val="0"/>
              </a:ext>
            </a:extLst>
          </a:blip>
          <a:srcRect l="24573" t="12168" r="24717" b="29082"/>
          <a:stretch/>
        </p:blipFill>
        <p:spPr>
          <a:xfrm>
            <a:off x="6073110" y="3031030"/>
            <a:ext cx="2229873" cy="1428197"/>
          </a:xfrm>
          <a:prstGeom prst="rect">
            <a:avLst/>
          </a:prstGeom>
          <a:ln>
            <a:solidFill>
              <a:schemeClr val="bg1">
                <a:lumMod val="65000"/>
              </a:schemeClr>
            </a:solidFill>
          </a:ln>
        </p:spPr>
      </p:pic>
      <p:pic>
        <p:nvPicPr>
          <p:cNvPr id="25" name="Picture 24" descr="A screenshot of a computer&#10;&#10;Description automatically generated">
            <a:extLst>
              <a:ext uri="{FF2B5EF4-FFF2-40B4-BE49-F238E27FC236}">
                <a16:creationId xmlns:a16="http://schemas.microsoft.com/office/drawing/2014/main" id="{5EB918F4-4B4F-8F89-939C-BBB3F615116D}"/>
              </a:ext>
            </a:extLst>
          </p:cNvPr>
          <p:cNvPicPr>
            <a:picLocks noChangeAspect="1"/>
          </p:cNvPicPr>
          <p:nvPr/>
        </p:nvPicPr>
        <p:blipFill rotWithShape="1">
          <a:blip r:embed="rId4">
            <a:extLst>
              <a:ext uri="{28A0092B-C50C-407E-A947-70E740481C1C}">
                <a14:useLocalDpi xmlns:a14="http://schemas.microsoft.com/office/drawing/2010/main" val="0"/>
              </a:ext>
            </a:extLst>
          </a:blip>
          <a:srcRect l="14042" t="15757" r="11197" b="19376"/>
          <a:stretch/>
        </p:blipFill>
        <p:spPr>
          <a:xfrm>
            <a:off x="5154242" y="3738235"/>
            <a:ext cx="3106864" cy="1485459"/>
          </a:xfrm>
          <a:prstGeom prst="rect">
            <a:avLst/>
          </a:prstGeom>
          <a:ln>
            <a:solidFill>
              <a:schemeClr val="bg1">
                <a:lumMod val="65000"/>
              </a:schemeClr>
            </a:solidFill>
          </a:ln>
        </p:spPr>
      </p:pic>
      <p:pic>
        <p:nvPicPr>
          <p:cNvPr id="5" name="Picture 4" descr="A screenshot of a computer&#10;&#10;Description automatically generated">
            <a:extLst>
              <a:ext uri="{FF2B5EF4-FFF2-40B4-BE49-F238E27FC236}">
                <a16:creationId xmlns:a16="http://schemas.microsoft.com/office/drawing/2014/main" id="{FD501590-3BE7-0678-B073-0BCF99352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853" y="3429000"/>
            <a:ext cx="2229873" cy="2852700"/>
          </a:xfrm>
          <a:prstGeom prst="rect">
            <a:avLst/>
          </a:prstGeom>
          <a:ln>
            <a:solidFill>
              <a:schemeClr val="bg2">
                <a:lumMod val="40000"/>
                <a:lumOff val="60000"/>
              </a:schemeClr>
            </a:solidFill>
          </a:ln>
        </p:spPr>
      </p:pic>
      <p:pic>
        <p:nvPicPr>
          <p:cNvPr id="23" name="Picture 22" descr="A screenshot of a computer&#10;&#10;Description automatically generated">
            <a:extLst>
              <a:ext uri="{FF2B5EF4-FFF2-40B4-BE49-F238E27FC236}">
                <a16:creationId xmlns:a16="http://schemas.microsoft.com/office/drawing/2014/main" id="{155A9A73-0C3A-3210-2F48-5F6EF43C89A7}"/>
              </a:ext>
            </a:extLst>
          </p:cNvPr>
          <p:cNvPicPr>
            <a:picLocks noChangeAspect="1"/>
          </p:cNvPicPr>
          <p:nvPr/>
        </p:nvPicPr>
        <p:blipFill rotWithShape="1">
          <a:blip r:embed="rId6">
            <a:extLst>
              <a:ext uri="{28A0092B-C50C-407E-A947-70E740481C1C}">
                <a14:useLocalDpi xmlns:a14="http://schemas.microsoft.com/office/drawing/2010/main" val="0"/>
              </a:ext>
            </a:extLst>
          </a:blip>
          <a:srcRect l="35104" t="4330" r="35381" b="2304"/>
          <a:stretch/>
        </p:blipFill>
        <p:spPr>
          <a:xfrm>
            <a:off x="4826463" y="2474380"/>
            <a:ext cx="1305992" cy="2815140"/>
          </a:xfrm>
          <a:prstGeom prst="rect">
            <a:avLst/>
          </a:prstGeom>
          <a:ln>
            <a:solidFill>
              <a:schemeClr val="bg1">
                <a:lumMod val="65000"/>
              </a:schemeClr>
            </a:solidFill>
          </a:ln>
        </p:spPr>
      </p:pic>
      <p:pic>
        <p:nvPicPr>
          <p:cNvPr id="2" name="Picture 1" descr="A screenshot of a computer&#10;&#10;Description automatically generated">
            <a:extLst>
              <a:ext uri="{FF2B5EF4-FFF2-40B4-BE49-F238E27FC236}">
                <a16:creationId xmlns:a16="http://schemas.microsoft.com/office/drawing/2014/main" id="{EDBA728A-FA72-DD47-2176-3C94679CC8BE}"/>
              </a:ext>
            </a:extLst>
          </p:cNvPr>
          <p:cNvPicPr>
            <a:picLocks noChangeAspect="1"/>
          </p:cNvPicPr>
          <p:nvPr/>
        </p:nvPicPr>
        <p:blipFill rotWithShape="1">
          <a:blip r:embed="rId7">
            <a:extLst>
              <a:ext uri="{28A0092B-C50C-407E-A947-70E740481C1C}">
                <a14:useLocalDpi xmlns:a14="http://schemas.microsoft.com/office/drawing/2010/main" val="0"/>
              </a:ext>
            </a:extLst>
          </a:blip>
          <a:srcRect l="33914" t="40038" r="33422" b="32971"/>
          <a:stretch/>
        </p:blipFill>
        <p:spPr>
          <a:xfrm>
            <a:off x="4855688" y="4880193"/>
            <a:ext cx="2553533" cy="1172615"/>
          </a:xfrm>
          <a:prstGeom prst="rect">
            <a:avLst/>
          </a:prstGeom>
        </p:spPr>
      </p:pic>
    </p:spTree>
    <p:extLst>
      <p:ext uri="{BB962C8B-B14F-4D97-AF65-F5344CB8AC3E}">
        <p14:creationId xmlns:p14="http://schemas.microsoft.com/office/powerpoint/2010/main" val="348209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0BA2C-DDF3-AF2F-F78C-F7FFBD0A4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8BBA0-A610-76D2-A763-CDBABF7F6E85}"/>
              </a:ext>
            </a:extLst>
          </p:cNvPr>
          <p:cNvSpPr>
            <a:spLocks noGrp="1"/>
          </p:cNvSpPr>
          <p:nvPr>
            <p:ph type="title"/>
          </p:nvPr>
        </p:nvSpPr>
        <p:spPr/>
        <p:txBody>
          <a:bodyPr/>
          <a:lstStyle/>
          <a:p>
            <a:r>
              <a:rPr lang="en-US" i="0" dirty="0">
                <a:solidFill>
                  <a:schemeClr val="tx1">
                    <a:lumMod val="95000"/>
                    <a:lumOff val="5000"/>
                  </a:schemeClr>
                </a:solidFill>
                <a:effectLst/>
                <a:latin typeface="Poppins" panose="00000500000000000000" pitchFamily="2" charset="0"/>
                <a:cs typeface="Poppins" panose="00000500000000000000" pitchFamily="2" charset="0"/>
              </a:rPr>
              <a:t>High Viral Coefficient with Expanded Talent Reach</a:t>
            </a:r>
          </a:p>
        </p:txBody>
      </p:sp>
      <p:pic>
        <p:nvPicPr>
          <p:cNvPr id="8" name="shutterstock_1097183049">
            <a:hlinkClick r:id="" action="ppaction://media"/>
            <a:extLst>
              <a:ext uri="{FF2B5EF4-FFF2-40B4-BE49-F238E27FC236}">
                <a16:creationId xmlns:a16="http://schemas.microsoft.com/office/drawing/2014/main" id="{90C02BF3-D025-8A43-D495-504A3E626C4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433891" y="3077771"/>
            <a:ext cx="4187429" cy="2353865"/>
          </a:xfrm>
        </p:spPr>
      </p:pic>
      <p:grpSp>
        <p:nvGrpSpPr>
          <p:cNvPr id="18" name="Group 17">
            <a:extLst>
              <a:ext uri="{FF2B5EF4-FFF2-40B4-BE49-F238E27FC236}">
                <a16:creationId xmlns:a16="http://schemas.microsoft.com/office/drawing/2014/main" id="{FEDC44B9-E3E8-EF3C-1476-137D09CDB125}"/>
              </a:ext>
            </a:extLst>
          </p:cNvPr>
          <p:cNvGrpSpPr/>
          <p:nvPr/>
        </p:nvGrpSpPr>
        <p:grpSpPr>
          <a:xfrm>
            <a:off x="2195262" y="2917224"/>
            <a:ext cx="102555" cy="162758"/>
            <a:chOff x="2787447" y="5090149"/>
            <a:chExt cx="151668" cy="260417"/>
          </a:xfrm>
        </p:grpSpPr>
        <p:cxnSp>
          <p:nvCxnSpPr>
            <p:cNvPr id="29" name="Straight Connector 28">
              <a:extLst>
                <a:ext uri="{FF2B5EF4-FFF2-40B4-BE49-F238E27FC236}">
                  <a16:creationId xmlns:a16="http://schemas.microsoft.com/office/drawing/2014/main" id="{CF97FF61-F497-D504-0024-EBBC0A7918E7}"/>
                </a:ext>
              </a:extLst>
            </p:cNvPr>
            <p:cNvCxnSpPr>
              <a:cxnSpLocks/>
            </p:cNvCxnSpPr>
            <p:nvPr/>
          </p:nvCxnSpPr>
          <p:spPr>
            <a:xfrm>
              <a:off x="2939115" y="5090149"/>
              <a:ext cx="0" cy="256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ADBD388-41D8-BD00-02AE-896ECC6D49D2}"/>
                </a:ext>
              </a:extLst>
            </p:cNvPr>
            <p:cNvCxnSpPr>
              <a:cxnSpLocks/>
            </p:cNvCxnSpPr>
            <p:nvPr/>
          </p:nvCxnSpPr>
          <p:spPr>
            <a:xfrm>
              <a:off x="2787447" y="5121045"/>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921A75-2CB6-29C0-C543-E06BFBBE0301}"/>
                </a:ext>
              </a:extLst>
            </p:cNvPr>
            <p:cNvCxnSpPr>
              <a:cxnSpLocks/>
            </p:cNvCxnSpPr>
            <p:nvPr/>
          </p:nvCxnSpPr>
          <p:spPr>
            <a:xfrm>
              <a:off x="2863752" y="5121966"/>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DB3DF1C8-F3AA-C01B-2EE5-B83238AAEFC4}"/>
              </a:ext>
            </a:extLst>
          </p:cNvPr>
          <p:cNvSpPr txBox="1"/>
          <p:nvPr/>
        </p:nvSpPr>
        <p:spPr>
          <a:xfrm>
            <a:off x="561681" y="2613051"/>
            <a:ext cx="3523808" cy="2585323"/>
          </a:xfrm>
          <a:prstGeom prst="rect">
            <a:avLst/>
          </a:prstGeom>
          <a:noFill/>
        </p:spPr>
        <p:txBody>
          <a:bodyPr wrap="square">
            <a:spAutoFit/>
          </a:bodyPr>
          <a:lstStyle/>
          <a:p>
            <a:pPr algn="l"/>
            <a:r>
              <a:rPr lang="en-US" sz="1350" b="1" dirty="0">
                <a:solidFill>
                  <a:srgbClr val="336699"/>
                </a:solidFill>
                <a:latin typeface="Poppins" panose="00000500000000000000" pitchFamily="2" charset="0"/>
                <a:cs typeface="Poppins" panose="00000500000000000000" pitchFamily="2" charset="0"/>
              </a:rPr>
              <a:t>Expanded Talent Reach</a:t>
            </a:r>
          </a:p>
          <a:p>
            <a:pPr algn="l"/>
            <a:endParaRPr lang="en-US" sz="1350" b="1" dirty="0">
              <a:solidFill>
                <a:srgbClr val="336699"/>
              </a:solidFill>
              <a:latin typeface="Poppins" panose="00000500000000000000" pitchFamily="2" charset="0"/>
              <a:cs typeface="Poppins" panose="00000500000000000000" pitchFamily="2" charset="0"/>
            </a:endParaRPr>
          </a:p>
          <a:p>
            <a:pPr marL="214313" indent="-214313">
              <a:buFont typeface="Wingdings" panose="05000000000000000000" pitchFamily="2" charset="2"/>
              <a:buChar char="§"/>
            </a:pPr>
            <a:r>
              <a:rPr lang="en-US" sz="1350" dirty="0">
                <a:latin typeface="Poppins" panose="00000500000000000000" pitchFamily="2" charset="0"/>
                <a:cs typeface="Poppins" panose="00000500000000000000" pitchFamily="2" charset="0"/>
              </a:rPr>
              <a:t>Based on industry averages over 30 % of References will opt-in and become Passive Candidates </a:t>
            </a:r>
          </a:p>
          <a:p>
            <a:pPr marL="214313" indent="-214313">
              <a:buFont typeface="Wingdings" panose="05000000000000000000" pitchFamily="2" charset="2"/>
              <a:buChar char="§"/>
            </a:pPr>
            <a:endParaRPr lang="en-US" sz="1350" dirty="0">
              <a:latin typeface="Poppins" panose="00000500000000000000" pitchFamily="2" charset="0"/>
              <a:cs typeface="Poppins" panose="00000500000000000000" pitchFamily="2" charset="0"/>
            </a:endParaRPr>
          </a:p>
          <a:p>
            <a:pPr marL="214313" indent="-214313">
              <a:buFont typeface="Wingdings" panose="05000000000000000000" pitchFamily="2" charset="2"/>
              <a:buChar char="§"/>
            </a:pPr>
            <a:r>
              <a:rPr lang="en-US" sz="1350" dirty="0">
                <a:latin typeface="Poppins" panose="00000500000000000000" pitchFamily="2" charset="0"/>
                <a:cs typeface="Poppins" panose="00000500000000000000" pitchFamily="2" charset="0"/>
              </a:rPr>
              <a:t>ProboTalent reaches further than just references, providing this opportunity to Endorsement, Recommendation and Job Verification Providers to also opt-in.</a:t>
            </a:r>
          </a:p>
          <a:p>
            <a:endParaRPr lang="en-US" sz="1350" dirty="0">
              <a:latin typeface="Poppins" panose="00000500000000000000" pitchFamily="2" charset="0"/>
              <a:cs typeface="Poppins" panose="00000500000000000000" pitchFamily="2" charset="0"/>
            </a:endParaRPr>
          </a:p>
        </p:txBody>
      </p:sp>
      <p:grpSp>
        <p:nvGrpSpPr>
          <p:cNvPr id="17" name="Group 16">
            <a:extLst>
              <a:ext uri="{FF2B5EF4-FFF2-40B4-BE49-F238E27FC236}">
                <a16:creationId xmlns:a16="http://schemas.microsoft.com/office/drawing/2014/main" id="{F8C38800-E178-C916-6675-C47D71509C24}"/>
              </a:ext>
            </a:extLst>
          </p:cNvPr>
          <p:cNvGrpSpPr/>
          <p:nvPr/>
        </p:nvGrpSpPr>
        <p:grpSpPr>
          <a:xfrm>
            <a:off x="4994774" y="2477907"/>
            <a:ext cx="2913552" cy="458626"/>
            <a:chOff x="1384496" y="2525465"/>
            <a:chExt cx="3535850" cy="611501"/>
          </a:xfrm>
        </p:grpSpPr>
        <p:grpSp>
          <p:nvGrpSpPr>
            <p:cNvPr id="32" name="Group 31">
              <a:extLst>
                <a:ext uri="{FF2B5EF4-FFF2-40B4-BE49-F238E27FC236}">
                  <a16:creationId xmlns:a16="http://schemas.microsoft.com/office/drawing/2014/main" id="{8D0F6BCE-EA19-53BD-B3D7-EC1FDCD6B5CC}"/>
                </a:ext>
              </a:extLst>
            </p:cNvPr>
            <p:cNvGrpSpPr/>
            <p:nvPr/>
          </p:nvGrpSpPr>
          <p:grpSpPr>
            <a:xfrm>
              <a:off x="1384496" y="2525465"/>
              <a:ext cx="3535850" cy="511435"/>
              <a:chOff x="1258037" y="2534342"/>
              <a:chExt cx="3535850" cy="511435"/>
            </a:xfrm>
          </p:grpSpPr>
          <p:pic>
            <p:nvPicPr>
              <p:cNvPr id="34" name="Picture 33">
                <a:extLst>
                  <a:ext uri="{FF2B5EF4-FFF2-40B4-BE49-F238E27FC236}">
                    <a16:creationId xmlns:a16="http://schemas.microsoft.com/office/drawing/2014/main" id="{78311B60-DEBF-5C14-14CE-7885AB01000D}"/>
                  </a:ext>
                </a:extLst>
              </p:cNvPr>
              <p:cNvPicPr>
                <a:picLocks noChangeAspect="1"/>
              </p:cNvPicPr>
              <p:nvPr/>
            </p:nvPicPr>
            <p:blipFill>
              <a:blip r:embed="rId5">
                <a:alphaModFix amt="20000"/>
              </a:blip>
              <a:stretch>
                <a:fillRect/>
              </a:stretch>
            </p:blipFill>
            <p:spPr>
              <a:xfrm>
                <a:off x="2752185" y="2534344"/>
                <a:ext cx="431108" cy="457191"/>
              </a:xfrm>
              <a:prstGeom prst="rect">
                <a:avLst/>
              </a:prstGeom>
            </p:spPr>
          </p:pic>
          <p:pic>
            <p:nvPicPr>
              <p:cNvPr id="35" name="Picture 34">
                <a:extLst>
                  <a:ext uri="{FF2B5EF4-FFF2-40B4-BE49-F238E27FC236}">
                    <a16:creationId xmlns:a16="http://schemas.microsoft.com/office/drawing/2014/main" id="{AD562582-7C12-5B5D-5622-C80089AC9DA6}"/>
                  </a:ext>
                </a:extLst>
              </p:cNvPr>
              <p:cNvPicPr>
                <a:picLocks noChangeAspect="1"/>
              </p:cNvPicPr>
              <p:nvPr/>
            </p:nvPicPr>
            <p:blipFill>
              <a:blip r:embed="rId5">
                <a:alphaModFix amt="50000"/>
              </a:blip>
              <a:stretch>
                <a:fillRect/>
              </a:stretch>
            </p:blipFill>
            <p:spPr>
              <a:xfrm>
                <a:off x="2329369" y="2534342"/>
                <a:ext cx="431107" cy="457191"/>
              </a:xfrm>
              <a:prstGeom prst="rect">
                <a:avLst/>
              </a:prstGeom>
            </p:spPr>
          </p:pic>
          <p:pic>
            <p:nvPicPr>
              <p:cNvPr id="36" name="Picture 35">
                <a:extLst>
                  <a:ext uri="{FF2B5EF4-FFF2-40B4-BE49-F238E27FC236}">
                    <a16:creationId xmlns:a16="http://schemas.microsoft.com/office/drawing/2014/main" id="{E8172BF3-B452-99AA-7B2F-A8276CD6E1BC}"/>
                  </a:ext>
                </a:extLst>
              </p:cNvPr>
              <p:cNvPicPr>
                <a:picLocks noChangeAspect="1"/>
              </p:cNvPicPr>
              <p:nvPr/>
            </p:nvPicPr>
            <p:blipFill>
              <a:blip r:embed="rId6"/>
              <a:stretch>
                <a:fillRect/>
              </a:stretch>
            </p:blipFill>
            <p:spPr>
              <a:xfrm>
                <a:off x="3398885" y="2534349"/>
                <a:ext cx="412198" cy="457193"/>
              </a:xfrm>
              <a:prstGeom prst="rect">
                <a:avLst/>
              </a:prstGeom>
            </p:spPr>
          </p:pic>
          <p:pic>
            <p:nvPicPr>
              <p:cNvPr id="38" name="Picture 37">
                <a:extLst>
                  <a:ext uri="{FF2B5EF4-FFF2-40B4-BE49-F238E27FC236}">
                    <a16:creationId xmlns:a16="http://schemas.microsoft.com/office/drawing/2014/main" id="{DD78FA90-E0B6-48BA-8209-2AEFFC65A250}"/>
                  </a:ext>
                </a:extLst>
              </p:cNvPr>
              <p:cNvPicPr>
                <a:picLocks noChangeAspect="1"/>
              </p:cNvPicPr>
              <p:nvPr/>
            </p:nvPicPr>
            <p:blipFill>
              <a:blip r:embed="rId6">
                <a:alphaModFix amt="20000"/>
              </a:blip>
              <a:stretch>
                <a:fillRect/>
              </a:stretch>
            </p:blipFill>
            <p:spPr>
              <a:xfrm>
                <a:off x="3006172" y="2534349"/>
                <a:ext cx="412198" cy="457193"/>
              </a:xfrm>
              <a:prstGeom prst="rect">
                <a:avLst/>
              </a:prstGeom>
            </p:spPr>
          </p:pic>
          <p:sp>
            <p:nvSpPr>
              <p:cNvPr id="39" name="TextBox 38">
                <a:extLst>
                  <a:ext uri="{FF2B5EF4-FFF2-40B4-BE49-F238E27FC236}">
                    <a16:creationId xmlns:a16="http://schemas.microsoft.com/office/drawing/2014/main" id="{B7EDA4E2-DEC6-4683-3C30-7D9D2555D03A}"/>
                  </a:ext>
                </a:extLst>
              </p:cNvPr>
              <p:cNvSpPr txBox="1"/>
              <p:nvPr/>
            </p:nvSpPr>
            <p:spPr>
              <a:xfrm>
                <a:off x="1258037" y="2738001"/>
                <a:ext cx="1129363" cy="307776"/>
              </a:xfrm>
              <a:prstGeom prst="rect">
                <a:avLst/>
              </a:prstGeom>
              <a:noFill/>
            </p:spPr>
            <p:txBody>
              <a:bodyPr wrap="square">
                <a:spAutoFit/>
              </a:bodyPr>
              <a:lstStyle/>
              <a:p>
                <a:r>
                  <a:rPr lang="en-US" sz="900" b="1" dirty="0">
                    <a:latin typeface="Poppins" panose="00000500000000000000" pitchFamily="2" charset="0"/>
                    <a:cs typeface="Poppins" panose="00000500000000000000" pitchFamily="2" charset="0"/>
                  </a:rPr>
                  <a:t>Respondent</a:t>
                </a:r>
                <a:endParaRPr lang="en-US" sz="900" b="1" dirty="0"/>
              </a:p>
            </p:txBody>
          </p:sp>
          <p:sp>
            <p:nvSpPr>
              <p:cNvPr id="40" name="TextBox 39">
                <a:extLst>
                  <a:ext uri="{FF2B5EF4-FFF2-40B4-BE49-F238E27FC236}">
                    <a16:creationId xmlns:a16="http://schemas.microsoft.com/office/drawing/2014/main" id="{7D9AC5D3-EE9C-4AA9-59CE-F3DEA0B67CDD}"/>
                  </a:ext>
                </a:extLst>
              </p:cNvPr>
              <p:cNvSpPr txBox="1"/>
              <p:nvPr/>
            </p:nvSpPr>
            <p:spPr>
              <a:xfrm>
                <a:off x="3782772" y="2714534"/>
                <a:ext cx="1011115" cy="307776"/>
              </a:xfrm>
              <a:prstGeom prst="rect">
                <a:avLst/>
              </a:prstGeom>
              <a:noFill/>
            </p:spPr>
            <p:txBody>
              <a:bodyPr wrap="square">
                <a:spAutoFit/>
              </a:bodyPr>
              <a:lstStyle/>
              <a:p>
                <a:r>
                  <a:rPr lang="en-US" sz="900" b="1" dirty="0">
                    <a:latin typeface="Poppins" panose="00000500000000000000" pitchFamily="2" charset="0"/>
                    <a:cs typeface="Poppins" panose="00000500000000000000" pitchFamily="2" charset="0"/>
                  </a:rPr>
                  <a:t>Candidate</a:t>
                </a:r>
                <a:endParaRPr lang="en-US" sz="1350" b="1" dirty="0"/>
              </a:p>
            </p:txBody>
          </p:sp>
        </p:grpSp>
        <p:sp>
          <p:nvSpPr>
            <p:cNvPr id="33" name="Arrow: Right 32">
              <a:extLst>
                <a:ext uri="{FF2B5EF4-FFF2-40B4-BE49-F238E27FC236}">
                  <a16:creationId xmlns:a16="http://schemas.microsoft.com/office/drawing/2014/main" id="{2FA35AD7-9B2B-18F3-F111-9054701F0DF6}"/>
                </a:ext>
              </a:extLst>
            </p:cNvPr>
            <p:cNvSpPr/>
            <p:nvPr/>
          </p:nvSpPr>
          <p:spPr>
            <a:xfrm>
              <a:off x="2504190" y="3021775"/>
              <a:ext cx="1364560" cy="115191"/>
            </a:xfrm>
            <a:prstGeom prst="rightArrow">
              <a:avLst/>
            </a:pr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2897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0195-EA91-73E0-64B2-A3A6206EF01C}"/>
              </a:ext>
            </a:extLst>
          </p:cNvPr>
          <p:cNvSpPr>
            <a:spLocks noGrp="1"/>
          </p:cNvSpPr>
          <p:nvPr>
            <p:ph type="title"/>
          </p:nvPr>
        </p:nvSpPr>
        <p:spPr/>
        <p:txBody>
          <a:bodyPr/>
          <a:lstStyle/>
          <a:p>
            <a:r>
              <a:rPr lang="en-AU" dirty="0">
                <a:latin typeface="Poppins" panose="00000500000000000000" pitchFamily="2" charset="0"/>
                <a:cs typeface="Poppins" panose="00000500000000000000" pitchFamily="2" charset="0"/>
              </a:rPr>
              <a:t>Responsive Mobile Friendly Platform </a:t>
            </a:r>
            <a:endParaRPr lang="en-US" dirty="0">
              <a:latin typeface="Poppins" panose="00000500000000000000" pitchFamily="2" charset="0"/>
              <a:cs typeface="Poppins" panose="00000500000000000000" pitchFamily="2" charset="0"/>
            </a:endParaRPr>
          </a:p>
        </p:txBody>
      </p:sp>
      <p:pic>
        <p:nvPicPr>
          <p:cNvPr id="5" name="Content Placeholder 4" descr="A group of screens with a screen on&#10;&#10;Description automatically generated with medium confidence">
            <a:extLst>
              <a:ext uri="{FF2B5EF4-FFF2-40B4-BE49-F238E27FC236}">
                <a16:creationId xmlns:a16="http://schemas.microsoft.com/office/drawing/2014/main" id="{98BF8D20-4DFB-963E-6750-C61F4CCE09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0940" y="3236441"/>
            <a:ext cx="2698033" cy="2666826"/>
          </a:xfrm>
          <a:prstGeom prst="rect">
            <a:avLst/>
          </a:prstGeom>
          <a:ln>
            <a:noFill/>
          </a:ln>
        </p:spPr>
      </p:pic>
      <p:pic>
        <p:nvPicPr>
          <p:cNvPr id="7" name="Content Placeholder 6" descr="A group of devices with screens&#10;&#10;Description automatically generated">
            <a:extLst>
              <a:ext uri="{FF2B5EF4-FFF2-40B4-BE49-F238E27FC236}">
                <a16:creationId xmlns:a16="http://schemas.microsoft.com/office/drawing/2014/main" id="{C037AE1A-95AC-9812-3912-AAF05B69F5DD}"/>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5915025" y="3228003"/>
            <a:ext cx="2708405" cy="2678701"/>
          </a:xfrm>
          <a:prstGeom prst="rect">
            <a:avLst/>
          </a:prstGeom>
          <a:ln>
            <a:noFill/>
          </a:ln>
        </p:spPr>
      </p:pic>
      <p:sp>
        <p:nvSpPr>
          <p:cNvPr id="9" name="TextBox 8">
            <a:extLst>
              <a:ext uri="{FF2B5EF4-FFF2-40B4-BE49-F238E27FC236}">
                <a16:creationId xmlns:a16="http://schemas.microsoft.com/office/drawing/2014/main" id="{F8E50D9F-EAD3-3AA8-4C42-E36E73542918}"/>
              </a:ext>
            </a:extLst>
          </p:cNvPr>
          <p:cNvSpPr txBox="1"/>
          <p:nvPr/>
        </p:nvSpPr>
        <p:spPr>
          <a:xfrm>
            <a:off x="895186" y="2829483"/>
            <a:ext cx="1663654" cy="300082"/>
          </a:xfrm>
          <a:prstGeom prst="rect">
            <a:avLst/>
          </a:prstGeom>
          <a:noFill/>
        </p:spPr>
        <p:txBody>
          <a:bodyPr wrap="square">
            <a:spAutoFit/>
          </a:bodyPr>
          <a:lstStyle/>
          <a:p>
            <a:pPr algn="ctr"/>
            <a:r>
              <a:rPr lang="en-US" sz="1350" b="1" dirty="0">
                <a:solidFill>
                  <a:srgbClr val="336699"/>
                </a:solidFill>
                <a:latin typeface="Poppins" panose="00000500000000000000" pitchFamily="2" charset="0"/>
                <a:cs typeface="Poppins" panose="00000500000000000000" pitchFamily="2" charset="0"/>
              </a:rPr>
              <a:t>Candidates</a:t>
            </a:r>
            <a:endParaRPr lang="en-US" sz="1350"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1FC9660F-39F7-C890-4021-E8AD4AE5C2F7}"/>
              </a:ext>
            </a:extLst>
          </p:cNvPr>
          <p:cNvSpPr txBox="1"/>
          <p:nvPr/>
        </p:nvSpPr>
        <p:spPr>
          <a:xfrm>
            <a:off x="6510038" y="2858616"/>
            <a:ext cx="1518377" cy="300082"/>
          </a:xfrm>
          <a:prstGeom prst="rect">
            <a:avLst/>
          </a:prstGeom>
          <a:noFill/>
        </p:spPr>
        <p:txBody>
          <a:bodyPr wrap="square">
            <a:spAutoFit/>
          </a:bodyPr>
          <a:lstStyle/>
          <a:p>
            <a:pPr algn="ctr"/>
            <a:r>
              <a:rPr lang="en-US" sz="1350" b="1" dirty="0">
                <a:solidFill>
                  <a:srgbClr val="336699"/>
                </a:solidFill>
                <a:latin typeface="Poppins" panose="00000500000000000000" pitchFamily="2" charset="0"/>
                <a:cs typeface="Poppins" panose="00000500000000000000" pitchFamily="2" charset="0"/>
              </a:rPr>
              <a:t>References</a:t>
            </a:r>
            <a:endParaRPr lang="en-US" sz="1350" dirty="0">
              <a:latin typeface="Poppins" panose="00000500000000000000" pitchFamily="2" charset="0"/>
              <a:cs typeface="Poppins" panose="00000500000000000000" pitchFamily="2" charset="0"/>
            </a:endParaRPr>
          </a:p>
        </p:txBody>
      </p:sp>
      <p:pic>
        <p:nvPicPr>
          <p:cNvPr id="6" name="Picture 5" descr="A person touching a world map&#10;&#10;Description automatically generated">
            <a:extLst>
              <a:ext uri="{FF2B5EF4-FFF2-40B4-BE49-F238E27FC236}">
                <a16:creationId xmlns:a16="http://schemas.microsoft.com/office/drawing/2014/main" id="{2632140B-B841-3E49-52BE-08D0BE840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844" y="2104674"/>
            <a:ext cx="2606906" cy="1809193"/>
          </a:xfrm>
          <a:prstGeom prst="rect">
            <a:avLst/>
          </a:prstGeom>
        </p:spPr>
      </p:pic>
    </p:spTree>
    <p:extLst>
      <p:ext uri="{BB962C8B-B14F-4D97-AF65-F5344CB8AC3E}">
        <p14:creationId xmlns:p14="http://schemas.microsoft.com/office/powerpoint/2010/main" val="71124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02AB-D985-494E-854B-091938EBD37E}"/>
              </a:ext>
            </a:extLst>
          </p:cNvPr>
          <p:cNvSpPr>
            <a:spLocks noGrp="1"/>
          </p:cNvSpPr>
          <p:nvPr>
            <p:ph type="title"/>
          </p:nvPr>
        </p:nvSpPr>
        <p:spPr/>
        <p:txBody>
          <a:bodyPr/>
          <a:lstStyle/>
          <a:p>
            <a:r>
              <a:rPr lang="en-US" kern="0" dirty="0">
                <a:latin typeface="Poppins" panose="00000500000000000000" pitchFamily="2" charset="0"/>
                <a:cs typeface="Poppins" panose="00000500000000000000" pitchFamily="2" charset="0"/>
              </a:rPr>
              <a:t>Introduce a Highly Differentiated New Product Line as a Differentiator</a:t>
            </a:r>
            <a:endParaRPr lang="en-US" sz="1350"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6E464811-E465-4AA5-AAE2-D2DAEA52134C}"/>
              </a:ext>
            </a:extLst>
          </p:cNvPr>
          <p:cNvSpPr>
            <a:spLocks noGrp="1"/>
          </p:cNvSpPr>
          <p:nvPr>
            <p:ph idx="1"/>
          </p:nvPr>
        </p:nvSpPr>
        <p:spPr>
          <a:xfrm>
            <a:off x="579280" y="1838326"/>
            <a:ext cx="6474538" cy="4219573"/>
          </a:xfrm>
        </p:spPr>
        <p:txBody>
          <a:bodyPr/>
          <a:lstStyle/>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Flexible Pricing Model </a:t>
            </a:r>
          </a:p>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100% White Label Offering, No “Powered by ProboTalent” disclosure</a:t>
            </a:r>
          </a:p>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ProboTalent API provides Robust integration into partner products</a:t>
            </a:r>
          </a:p>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All agreements are embedded into workflow</a:t>
            </a:r>
          </a:p>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Fraud Detection controls for IP Address and Device</a:t>
            </a:r>
          </a:p>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Microsoft Azure Cloud Services Scalability and Security</a:t>
            </a:r>
          </a:p>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User Guides and Online Help contained in application</a:t>
            </a:r>
          </a:p>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GDPR Compliant</a:t>
            </a:r>
          </a:p>
          <a:p>
            <a:pPr marL="214312" indent="-214313">
              <a:lnSpc>
                <a:spcPct val="200000"/>
              </a:lnSpc>
              <a:buFont typeface="Arial" panose="020B0604020202020204" pitchFamily="34" charset="0"/>
              <a:buChar char="•"/>
            </a:pPr>
            <a:r>
              <a:rPr lang="en-US" sz="1400" dirty="0">
                <a:latin typeface="Poppins" panose="00000500000000000000" pitchFamily="2" charset="0"/>
                <a:cs typeface="Poppins" panose="00000500000000000000" pitchFamily="2" charset="0"/>
              </a:rPr>
              <a:t>WCAG 2.1 AA Compliant (Web Content Accessibility Guidelines)</a:t>
            </a:r>
          </a:p>
          <a:p>
            <a:pPr marL="214312" indent="-214313">
              <a:lnSpc>
                <a:spcPct val="150000"/>
              </a:lnSpc>
              <a:buFont typeface="Arial" panose="020B0604020202020204" pitchFamily="34" charset="0"/>
              <a:buChar char="•"/>
            </a:pPr>
            <a:endParaRPr lang="en-US" sz="1400" dirty="0"/>
          </a:p>
        </p:txBody>
      </p:sp>
      <p:pic>
        <p:nvPicPr>
          <p:cNvPr id="4" name="Picture 3" descr="A close-up of a sign">
            <a:extLst>
              <a:ext uri="{FF2B5EF4-FFF2-40B4-BE49-F238E27FC236}">
                <a16:creationId xmlns:a16="http://schemas.microsoft.com/office/drawing/2014/main" id="{856D4A81-DF8D-880E-6633-102FA0C85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336" y="5711970"/>
            <a:ext cx="976963" cy="345123"/>
          </a:xfrm>
          <a:prstGeom prst="rect">
            <a:avLst/>
          </a:prstGeom>
        </p:spPr>
      </p:pic>
      <p:pic>
        <p:nvPicPr>
          <p:cNvPr id="14" name="Picture 13">
            <a:extLst>
              <a:ext uri="{FF2B5EF4-FFF2-40B4-BE49-F238E27FC236}">
                <a16:creationId xmlns:a16="http://schemas.microsoft.com/office/drawing/2014/main" id="{CDAEC852-AAE6-1FAC-CAFA-EA997407409D}"/>
              </a:ext>
            </a:extLst>
          </p:cNvPr>
          <p:cNvPicPr>
            <a:picLocks noChangeAspect="1"/>
          </p:cNvPicPr>
          <p:nvPr/>
        </p:nvPicPr>
        <p:blipFill rotWithShape="1">
          <a:blip r:embed="rId4"/>
          <a:srcRect l="26978" t="12820" r="31833" b="14388"/>
          <a:stretch/>
        </p:blipFill>
        <p:spPr>
          <a:xfrm>
            <a:off x="2445151" y="5214519"/>
            <a:ext cx="442906" cy="391366"/>
          </a:xfrm>
          <a:prstGeom prst="rect">
            <a:avLst/>
          </a:prstGeom>
        </p:spPr>
      </p:pic>
      <p:grpSp>
        <p:nvGrpSpPr>
          <p:cNvPr id="5" name="Group 4">
            <a:extLst>
              <a:ext uri="{FF2B5EF4-FFF2-40B4-BE49-F238E27FC236}">
                <a16:creationId xmlns:a16="http://schemas.microsoft.com/office/drawing/2014/main" id="{3FB7B0E3-5325-17B7-803E-70389D6EFDBB}"/>
              </a:ext>
            </a:extLst>
          </p:cNvPr>
          <p:cNvGrpSpPr/>
          <p:nvPr/>
        </p:nvGrpSpPr>
        <p:grpSpPr>
          <a:xfrm>
            <a:off x="5932094" y="3277403"/>
            <a:ext cx="2888056" cy="2208997"/>
            <a:chOff x="6255944" y="3201205"/>
            <a:chExt cx="2888056" cy="2208997"/>
          </a:xfrm>
        </p:grpSpPr>
        <p:pic>
          <p:nvPicPr>
            <p:cNvPr id="27" name="Picture 26">
              <a:extLst>
                <a:ext uri="{FF2B5EF4-FFF2-40B4-BE49-F238E27FC236}">
                  <a16:creationId xmlns:a16="http://schemas.microsoft.com/office/drawing/2014/main" id="{EFA60281-06A3-7B6F-A5D5-2C32F0060FCD}"/>
                </a:ext>
              </a:extLst>
            </p:cNvPr>
            <p:cNvPicPr>
              <a:picLocks noChangeAspect="1"/>
            </p:cNvPicPr>
            <p:nvPr/>
          </p:nvPicPr>
          <p:blipFill rotWithShape="1">
            <a:blip r:embed="rId5"/>
            <a:srcRect t="29751"/>
            <a:stretch/>
          </p:blipFill>
          <p:spPr>
            <a:xfrm>
              <a:off x="6255944" y="3201205"/>
              <a:ext cx="2888056" cy="2208997"/>
            </a:xfrm>
            <a:prstGeom prst="rect">
              <a:avLst/>
            </a:prstGeom>
          </p:spPr>
        </p:pic>
        <p:sp>
          <p:nvSpPr>
            <p:cNvPr id="9" name="TextBox 8">
              <a:extLst>
                <a:ext uri="{FF2B5EF4-FFF2-40B4-BE49-F238E27FC236}">
                  <a16:creationId xmlns:a16="http://schemas.microsoft.com/office/drawing/2014/main" id="{0057603F-17E4-3D35-FDCD-9ACB14BD392B}"/>
                </a:ext>
              </a:extLst>
            </p:cNvPr>
            <p:cNvSpPr txBox="1"/>
            <p:nvPr/>
          </p:nvSpPr>
          <p:spPr>
            <a:xfrm>
              <a:off x="7494314" y="4043335"/>
              <a:ext cx="1087114" cy="1023357"/>
            </a:xfrm>
            <a:prstGeom prst="rect">
              <a:avLst/>
            </a:prstGeom>
            <a:solidFill>
              <a:srgbClr val="E7E7E4"/>
            </a:solidFill>
          </p:spPr>
          <p:txBody>
            <a:bodyPr wrap="square" rtlCol="0">
              <a:spAutoFit/>
            </a:bodyPr>
            <a:lstStyle/>
            <a:p>
              <a:pPr algn="ctr"/>
              <a:endParaRPr lang="en-US" sz="675" b="1" dirty="0"/>
            </a:p>
            <a:p>
              <a:pPr algn="ctr"/>
              <a:endParaRPr lang="en-US" sz="675" b="1" dirty="0"/>
            </a:p>
            <a:p>
              <a:pPr algn="ctr"/>
              <a:endParaRPr lang="en-US" sz="675" b="1" dirty="0"/>
            </a:p>
            <a:p>
              <a:pPr algn="ctr"/>
              <a:endParaRPr lang="en-US" sz="675" b="1" dirty="0"/>
            </a:p>
            <a:p>
              <a:pPr algn="ctr"/>
              <a:endParaRPr lang="en-US" sz="675" b="1" dirty="0"/>
            </a:p>
            <a:p>
              <a:pPr algn="ctr"/>
              <a:endParaRPr lang="en-US" sz="675" b="1" dirty="0"/>
            </a:p>
            <a:p>
              <a:pPr algn="ctr"/>
              <a:r>
                <a:rPr lang="en-US" sz="1000" b="1" dirty="0"/>
                <a:t>Candidate </a:t>
              </a:r>
            </a:p>
            <a:p>
              <a:pPr algn="ctr"/>
              <a:r>
                <a:rPr lang="en-US" sz="1000" b="1" dirty="0"/>
                <a:t>Credibility</a:t>
              </a:r>
            </a:p>
          </p:txBody>
        </p:sp>
        <p:pic>
          <p:nvPicPr>
            <p:cNvPr id="7" name="Picture 6" descr="A black background with blue text&#10;&#10;Description automatically generated">
              <a:extLst>
                <a:ext uri="{FF2B5EF4-FFF2-40B4-BE49-F238E27FC236}">
                  <a16:creationId xmlns:a16="http://schemas.microsoft.com/office/drawing/2014/main" id="{9D54999B-EF1D-0EFC-82E1-DEAE2101B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1022" y="4254660"/>
              <a:ext cx="1053698" cy="300353"/>
            </a:xfrm>
            <a:prstGeom prst="rect">
              <a:avLst/>
            </a:prstGeom>
          </p:spPr>
        </p:pic>
      </p:grpSp>
    </p:spTree>
    <p:extLst>
      <p:ext uri="{BB962C8B-B14F-4D97-AF65-F5344CB8AC3E}">
        <p14:creationId xmlns:p14="http://schemas.microsoft.com/office/powerpoint/2010/main" val="1242958860"/>
      </p:ext>
    </p:extLst>
  </p:cSld>
  <p:clrMapOvr>
    <a:masterClrMapping/>
  </p:clrMapOvr>
</p:sld>
</file>

<file path=ppt/theme/theme1.xml><?xml version="1.0" encoding="utf-8"?>
<a:theme xmlns:a="http://schemas.openxmlformats.org/drawingml/2006/main" name="2_Just Ant Software | Pages">
  <a:themeElements>
    <a:clrScheme name="Valia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lia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lian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lian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lian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lian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lian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lian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lian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lian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lian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lian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lian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Just Ant Software | Pages">
  <a:themeElements>
    <a:clrScheme name="Valia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lia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lian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lian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lian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lian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lian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lian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lian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lian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lian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lian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lian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C34921A4A46D428D17B6B4B40DC44B" ma:contentTypeVersion="15" ma:contentTypeDescription="Create a new document." ma:contentTypeScope="" ma:versionID="5fb96456e2c2d79fe441fc1fd807c5be">
  <xsd:schema xmlns:xsd="http://www.w3.org/2001/XMLSchema" xmlns:xs="http://www.w3.org/2001/XMLSchema" xmlns:p="http://schemas.microsoft.com/office/2006/metadata/properties" xmlns:ns2="d926eea6-9f84-4989-b9c3-7c2f814c1e6e" xmlns:ns3="8467aa72-06f9-4272-9014-93b12763af63" targetNamespace="http://schemas.microsoft.com/office/2006/metadata/properties" ma:root="true" ma:fieldsID="3bdf6fa183aa18b180e61ec459579060" ns2:_="" ns3:_="">
    <xsd:import namespace="d926eea6-9f84-4989-b9c3-7c2f814c1e6e"/>
    <xsd:import namespace="8467aa72-06f9-4272-9014-93b12763af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6eea6-9f84-4989-b9c3-7c2f814c1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3170c4f-883f-4f76-918b-e59ed7c94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67aa72-06f9-4272-9014-93b12763af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2b49aa0-5c06-40cc-894b-d7248ecaa53b}" ma:internalName="TaxCatchAll" ma:showField="CatchAllData" ma:web="8467aa72-06f9-4272-9014-93b12763af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67aa72-06f9-4272-9014-93b12763af63" xsi:nil="true"/>
    <lcf76f155ced4ddcb4097134ff3c332f xmlns="d926eea6-9f84-4989-b9c3-7c2f814c1e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ED42C8-E3A6-45F9-8B4D-CABFDDCAF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6eea6-9f84-4989-b9c3-7c2f814c1e6e"/>
    <ds:schemaRef ds:uri="8467aa72-06f9-4272-9014-93b12763af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F91B38-B5DA-47EA-960C-2B5454C48979}">
  <ds:schemaRefs>
    <ds:schemaRef ds:uri="http://schemas.microsoft.com/sharepoint/v3/contenttype/forms"/>
  </ds:schemaRefs>
</ds:datastoreItem>
</file>

<file path=customXml/itemProps3.xml><?xml version="1.0" encoding="utf-8"?>
<ds:datastoreItem xmlns:ds="http://schemas.openxmlformats.org/officeDocument/2006/customXml" ds:itemID="{2905413D-E4CD-408C-A9AF-CF4A14CE9232}">
  <ds:schemaRefs>
    <ds:schemaRef ds:uri="http://schemas.microsoft.com/office/2006/documentManagement/types"/>
    <ds:schemaRef ds:uri="8467aa72-06f9-4272-9014-93b12763af63"/>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d926eea6-9f84-4989-b9c3-7c2f814c1e6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7121</TotalTime>
  <Words>1099</Words>
  <Application>Microsoft Office PowerPoint</Application>
  <PresentationFormat>On-screen Show (4:3)</PresentationFormat>
  <Paragraphs>176</Paragraphs>
  <Slides>13</Slides>
  <Notes>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FontAwesome</vt:lpstr>
      <vt:lpstr>Poppins</vt:lpstr>
      <vt:lpstr>Wingdings</vt:lpstr>
      <vt:lpstr>2_Just Ant Software | Pages</vt:lpstr>
      <vt:lpstr>3_Just Ant Software | Pages</vt:lpstr>
      <vt:lpstr>PowerPoint Presentation</vt:lpstr>
      <vt:lpstr>PEERS™ |  Innovative Agile Recruitment Tool</vt:lpstr>
      <vt:lpstr>Drawbacks and Challenges of Traditional Reference Checks</vt:lpstr>
      <vt:lpstr>Why ProboTalent and PEERS™</vt:lpstr>
      <vt:lpstr>Transform your Process while Developing a New Talent Pool</vt:lpstr>
      <vt:lpstr>Solutions</vt:lpstr>
      <vt:lpstr>High Viral Coefficient with Expanded Talent Reach</vt:lpstr>
      <vt:lpstr>Responsive Mobile Friendly Platform </vt:lpstr>
      <vt:lpstr>Introduce a Highly Differentiated New Product Line as a Differentiator</vt:lpstr>
      <vt:lpstr>ProboTalent Founders | Extensive HR Technology Experience</vt:lpstr>
      <vt:lpstr>RPO Strategic Partner Testimonial</vt:lpstr>
      <vt:lpstr>Perfect Addition to your Recruitment Technology Stack</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Adrienne</dc:creator>
  <cp:lastModifiedBy>Adrienne Diedericks</cp:lastModifiedBy>
  <cp:revision>18</cp:revision>
  <cp:lastPrinted>2024-02-28T09:57:00Z</cp:lastPrinted>
  <dcterms:created xsi:type="dcterms:W3CDTF">2022-08-25T14:38:04Z</dcterms:created>
  <dcterms:modified xsi:type="dcterms:W3CDTF">2024-05-06T16:04:19Z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0x01010022C34921A4A46D428D17B6B4B40DC44B</vt:lpwstr>
  </property>
  <property fmtid="{D5CDD505-2E9C-101B-9397-08002B2CF9AE}" pid="3" name="MediaServiceImageTags">
    <vt:lpwstr/>
  </property>
</Properties>
</file>